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2"/>
  </p:notesMasterIdLst>
  <p:sldIdLst>
    <p:sldId id="256" r:id="rId2"/>
    <p:sldId id="379" r:id="rId3"/>
    <p:sldId id="257" r:id="rId4"/>
    <p:sldId id="258" r:id="rId5"/>
    <p:sldId id="354" r:id="rId6"/>
    <p:sldId id="355" r:id="rId7"/>
    <p:sldId id="356" r:id="rId8"/>
    <p:sldId id="358" r:id="rId9"/>
    <p:sldId id="383" r:id="rId10"/>
    <p:sldId id="300" r:id="rId11"/>
    <p:sldId id="359" r:id="rId12"/>
    <p:sldId id="360" r:id="rId13"/>
    <p:sldId id="361" r:id="rId14"/>
    <p:sldId id="362" r:id="rId15"/>
    <p:sldId id="363" r:id="rId16"/>
    <p:sldId id="364" r:id="rId17"/>
    <p:sldId id="366" r:id="rId18"/>
    <p:sldId id="367" r:id="rId19"/>
    <p:sldId id="365" r:id="rId20"/>
    <p:sldId id="368" r:id="rId21"/>
    <p:sldId id="369" r:id="rId22"/>
    <p:sldId id="370" r:id="rId23"/>
    <p:sldId id="274" r:id="rId24"/>
    <p:sldId id="312" r:id="rId25"/>
    <p:sldId id="298" r:id="rId26"/>
    <p:sldId id="313" r:id="rId27"/>
    <p:sldId id="314" r:id="rId28"/>
    <p:sldId id="315" r:id="rId29"/>
    <p:sldId id="317" r:id="rId30"/>
    <p:sldId id="316" r:id="rId31"/>
    <p:sldId id="322" r:id="rId32"/>
    <p:sldId id="320" r:id="rId33"/>
    <p:sldId id="318" r:id="rId34"/>
    <p:sldId id="333" r:id="rId35"/>
    <p:sldId id="321" r:id="rId36"/>
    <p:sldId id="324" r:id="rId37"/>
    <p:sldId id="373" r:id="rId38"/>
    <p:sldId id="374" r:id="rId39"/>
    <p:sldId id="375" r:id="rId40"/>
    <p:sldId id="376" r:id="rId41"/>
    <p:sldId id="377" r:id="rId42"/>
    <p:sldId id="309" r:id="rId43"/>
    <p:sldId id="345" r:id="rId44"/>
    <p:sldId id="346" r:id="rId45"/>
    <p:sldId id="347" r:id="rId46"/>
    <p:sldId id="348" r:id="rId47"/>
    <p:sldId id="349" r:id="rId48"/>
    <p:sldId id="350" r:id="rId49"/>
    <p:sldId id="301" r:id="rId50"/>
    <p:sldId id="304" r:id="rId51"/>
    <p:sldId id="339" r:id="rId52"/>
    <p:sldId id="380" r:id="rId53"/>
    <p:sldId id="378" r:id="rId54"/>
    <p:sldId id="382" r:id="rId55"/>
    <p:sldId id="303" r:id="rId56"/>
    <p:sldId id="352" r:id="rId57"/>
    <p:sldId id="302" r:id="rId58"/>
    <p:sldId id="381" r:id="rId59"/>
    <p:sldId id="336" r:id="rId60"/>
    <p:sldId id="288" r:id="rId61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5641"/>
    <a:srgbClr val="E47469"/>
    <a:srgbClr val="C87358"/>
    <a:srgbClr val="EBCDC3"/>
    <a:srgbClr val="DB7BA0"/>
    <a:srgbClr val="FF7C80"/>
    <a:srgbClr val="CBD79D"/>
    <a:srgbClr val="D9946C"/>
    <a:srgbClr val="87BFBA"/>
    <a:srgbClr val="FA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02" autoAdjust="0"/>
    <p:restoredTop sz="94660"/>
  </p:normalViewPr>
  <p:slideViewPr>
    <p:cSldViewPr>
      <p:cViewPr varScale="1">
        <p:scale>
          <a:sx n="73" d="100"/>
          <a:sy n="73" d="100"/>
        </p:scale>
        <p:origin x="39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724A1-F280-4641-AB90-60DB958A476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FAE4C-3382-4273-BB49-833E3479B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7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35FC2-DC83-497D-B2E0-44EA832CACCA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E5087-0627-4B51-8FDF-7CAE41D6796F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7" name="Holder 6"/>
          <p:cNvSpPr txBox="1">
            <a:spLocks/>
          </p:cNvSpPr>
          <p:nvPr userDrawn="1"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B6F08-7B93-4E00-8892-C72291D2750B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7" name="object 2"/>
          <p:cNvSpPr/>
          <p:nvPr userDrawn="1"/>
        </p:nvSpPr>
        <p:spPr>
          <a:xfrm>
            <a:off x="0" y="6688834"/>
            <a:ext cx="12192000" cy="73660"/>
          </a:xfrm>
          <a:custGeom>
            <a:avLst/>
            <a:gdLst/>
            <a:ahLst/>
            <a:cxnLst/>
            <a:rect l="l" t="t" r="r" b="b"/>
            <a:pathLst>
              <a:path w="12192000" h="73659">
                <a:moveTo>
                  <a:pt x="12192000" y="0"/>
                </a:moveTo>
                <a:lnTo>
                  <a:pt x="0" y="0"/>
                </a:lnTo>
                <a:lnTo>
                  <a:pt x="0" y="73152"/>
                </a:lnTo>
                <a:lnTo>
                  <a:pt x="12192000" y="731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3047" y="121105"/>
            <a:ext cx="12188953" cy="325120"/>
          </a:xfrm>
          <a:custGeom>
            <a:avLst/>
            <a:gdLst/>
            <a:ahLst/>
            <a:cxnLst/>
            <a:rect l="l" t="t" r="r" b="b"/>
            <a:pathLst>
              <a:path w="10205085" h="325120">
                <a:moveTo>
                  <a:pt x="0" y="324612"/>
                </a:moveTo>
                <a:lnTo>
                  <a:pt x="10204704" y="324612"/>
                </a:lnTo>
                <a:lnTo>
                  <a:pt x="10204704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ECDAC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03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F048C-9D77-46F0-B3A3-2E578F464D3E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2028A-0FB4-4615-AFA1-D5E55AFA91C1}" type="datetime1">
              <a:rPr lang="en-US" altLang="ko-KR" smtClean="0"/>
              <a:t>11/26/2021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FF8AC-5FB5-4A35-B9D2-F84C29AC16D8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0817" y="1604899"/>
            <a:ext cx="2150364" cy="203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2BCE2-814D-496B-979E-70A67902E501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8F%99%EC%95%84%EC%8B%9C%EC%95%8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4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s.naver.com/entry.naver?docId=1691563&amp;cid=42171&amp;categoryId=42183" TargetMode="External"/><Relationship Id="rId3" Type="http://schemas.openxmlformats.org/officeDocument/2006/relationships/hyperlink" Target="https://ko.wikipedia.org/wiki/%EC%95%84%EC%8B%9C%EC%95%84%EC%9D%98_%EC%9D%B8%EA%B5%AC" TargetMode="External"/><Relationship Id="rId7" Type="http://schemas.openxmlformats.org/officeDocument/2006/relationships/hyperlink" Target="https://dataprofessional.tistory.com/126" TargetMode="External"/><Relationship Id="rId2" Type="http://schemas.openxmlformats.org/officeDocument/2006/relationships/hyperlink" Target="https://ko.wikipedia.org/wiki/%EB%8F%99%EC%95%84%EC%8B%9C%EC%95%8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8F%99%EC%95%84%EC%8B%9C%EC%95%84" TargetMode="External"/><Relationship Id="rId5" Type="http://schemas.openxmlformats.org/officeDocument/2006/relationships/hyperlink" Target="https://ko.wikipedia.org/wiki/%EC%9D%B8%EA%B0%84_%EA%B0%9C%EB%B0%9C_%EC%A7%80%EC%88%98#2020%EB%85%84" TargetMode="External"/><Relationship Id="rId10" Type="http://schemas.openxmlformats.org/officeDocument/2006/relationships/hyperlink" Target="https://ko.wikipedia.org/wiki/%ED%8C%8C%EC%9D%B4%EC%8D%AC" TargetMode="External"/><Relationship Id="rId4" Type="http://schemas.openxmlformats.org/officeDocument/2006/relationships/hyperlink" Target="https://ko.wikipedia.org/wiki/%EC%84%B8%EA%B3%84_%EC%9D%B8%EA%B5%AC" TargetMode="External"/><Relationship Id="rId9" Type="http://schemas.openxmlformats.org/officeDocument/2006/relationships/hyperlink" Target="https://ko.wikipedia.org/wiki/%EC%BA%90%EA%B8%8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2188" y="1123188"/>
            <a:ext cx="3088005" cy="3088005"/>
          </a:xfrm>
          <a:custGeom>
            <a:avLst/>
            <a:gdLst/>
            <a:ahLst/>
            <a:cxnLst/>
            <a:rect l="l" t="t" r="r" b="b"/>
            <a:pathLst>
              <a:path w="3088004" h="3088004">
                <a:moveTo>
                  <a:pt x="0" y="3087624"/>
                </a:moveTo>
                <a:lnTo>
                  <a:pt x="3087623" y="3087624"/>
                </a:lnTo>
                <a:lnTo>
                  <a:pt x="3087623" y="0"/>
                </a:lnTo>
                <a:lnTo>
                  <a:pt x="0" y="0"/>
                </a:lnTo>
                <a:lnTo>
                  <a:pt x="0" y="3087624"/>
                </a:lnTo>
                <a:close/>
              </a:path>
            </a:pathLst>
          </a:custGeom>
          <a:ln w="152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86490" y="1306241"/>
            <a:ext cx="2819400" cy="27218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dist">
              <a:lnSpc>
                <a:spcPct val="100000"/>
              </a:lnSpc>
              <a:spcBef>
                <a:spcPts val="105"/>
              </a:spcBef>
            </a:pPr>
            <a:r>
              <a:rPr lang="en-US" spc="-165" dirty="0"/>
              <a:t>Newbies as a </a:t>
            </a:r>
            <a:r>
              <a:rPr lang="en-US" spc="-165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Scientist</a:t>
            </a:r>
            <a:r>
              <a:rPr lang="en-US" spc="-165" dirty="0"/>
              <a:t> in East Asia!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8400" y="5334381"/>
            <a:ext cx="9590405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50000"/>
              </a:lnSpc>
              <a:spcBef>
                <a:spcPts val="95"/>
              </a:spcBef>
            </a:pPr>
            <a:r>
              <a:rPr lang="en-US" sz="2000" b="1" spc="15" dirty="0">
                <a:solidFill>
                  <a:srgbClr val="EBCDC3"/>
                </a:solidFill>
                <a:latin typeface="+mn-ea"/>
                <a:cs typeface="Malgun Gothic"/>
              </a:rPr>
              <a:t>2021 Kaggle Machine Learning &amp; Data Science Survey</a:t>
            </a:r>
            <a:endParaRPr sz="2400" dirty="0">
              <a:solidFill>
                <a:srgbClr val="EBCDC3"/>
              </a:solidFill>
              <a:latin typeface="+mn-ea"/>
              <a:cs typeface="Malgun Gothic"/>
            </a:endParaRPr>
          </a:p>
          <a:p>
            <a:pPr marL="5651500" algn="r">
              <a:lnSpc>
                <a:spcPct val="150000"/>
              </a:lnSpc>
            </a:pPr>
            <a:r>
              <a:rPr sz="2400" b="1" spc="-390" dirty="0">
                <a:solidFill>
                  <a:srgbClr val="EBCDC3"/>
                </a:solidFill>
                <a:latin typeface="+mn-ea"/>
                <a:cs typeface="Malgun Gothic"/>
              </a:rPr>
              <a:t>T</a:t>
            </a:r>
            <a:r>
              <a:rPr sz="2400" b="1" spc="-120" dirty="0">
                <a:solidFill>
                  <a:srgbClr val="EBCDC3"/>
                </a:solidFill>
                <a:latin typeface="+mn-ea"/>
                <a:cs typeface="Malgun Gothic"/>
              </a:rPr>
              <a:t>e</a:t>
            </a:r>
            <a:r>
              <a:rPr sz="2400" b="1" spc="-135" dirty="0">
                <a:solidFill>
                  <a:srgbClr val="EBCDC3"/>
                </a:solidFill>
                <a:latin typeface="+mn-ea"/>
                <a:cs typeface="Malgun Gothic"/>
              </a:rPr>
              <a:t>a</a:t>
            </a:r>
            <a:r>
              <a:rPr sz="2400" b="1" spc="-235" dirty="0">
                <a:solidFill>
                  <a:srgbClr val="EBCDC3"/>
                </a:solidFill>
                <a:latin typeface="+mn-ea"/>
                <a:cs typeface="Malgun Gothic"/>
              </a:rPr>
              <a:t>m</a:t>
            </a:r>
            <a:r>
              <a:rPr sz="2400" b="1" spc="295" dirty="0">
                <a:solidFill>
                  <a:srgbClr val="EBCDC3"/>
                </a:solidFill>
                <a:latin typeface="+mn-ea"/>
                <a:cs typeface="Malgun Gothic"/>
              </a:rPr>
              <a:t>:</a:t>
            </a:r>
            <a:r>
              <a:rPr sz="2400" b="1" spc="-620" dirty="0">
                <a:solidFill>
                  <a:srgbClr val="EBCDC3"/>
                </a:solidFill>
                <a:latin typeface="+mn-ea"/>
                <a:cs typeface="Malgun Gothic"/>
              </a:rPr>
              <a:t> </a:t>
            </a:r>
            <a:r>
              <a:rPr lang="en-US" altLang="ko-KR" sz="2400" b="1" spc="-190" dirty="0" err="1">
                <a:solidFill>
                  <a:srgbClr val="EBCDC3"/>
                </a:solidFill>
                <a:latin typeface="+mn-ea"/>
                <a:cs typeface="Malgun Gothic"/>
              </a:rPr>
              <a:t>Green_YHJW</a:t>
            </a:r>
            <a:endParaRPr lang="en-US" altLang="ko-KR" sz="2400" b="1" spc="-190" dirty="0">
              <a:solidFill>
                <a:srgbClr val="EBCDC3"/>
              </a:solidFill>
              <a:latin typeface="+mn-ea"/>
              <a:cs typeface="Malgun Gothic"/>
            </a:endParaRPr>
          </a:p>
          <a:p>
            <a:pPr marL="7488555" algn="r">
              <a:lnSpc>
                <a:spcPct val="150000"/>
              </a:lnSpc>
            </a:pPr>
            <a:r>
              <a:rPr lang="ko-KR" altLang="en-US" sz="1600" b="1" spc="-434" dirty="0">
                <a:solidFill>
                  <a:srgbClr val="EBCDC3"/>
                </a:solidFill>
                <a:latin typeface="+mn-ea"/>
                <a:cs typeface="Malgun Gothic"/>
              </a:rPr>
              <a:t>김지원     박윤화</a:t>
            </a:r>
            <a:endParaRPr sz="1600" dirty="0">
              <a:solidFill>
                <a:srgbClr val="EBCDC3"/>
              </a:solidFill>
              <a:latin typeface="+mn-ea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데이터 분석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33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r>
              <a:rPr dirty="0"/>
              <a:t> </a:t>
            </a:r>
          </a:p>
        </p:txBody>
      </p:sp>
      <p:sp>
        <p:nvSpPr>
          <p:cNvPr id="34" name="object 4"/>
          <p:cNvSpPr/>
          <p:nvPr/>
        </p:nvSpPr>
        <p:spPr>
          <a:xfrm>
            <a:off x="1295400" y="2674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28308" y="1371600"/>
            <a:ext cx="6282692" cy="2183718"/>
          </a:xfrm>
          <a:prstGeom prst="round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>
            <a:spLocks/>
          </p:cNvSpPr>
          <p:nvPr/>
        </p:nvSpPr>
        <p:spPr>
          <a:xfrm>
            <a:off x="5878829" y="1597284"/>
            <a:ext cx="5562600" cy="18639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2.1 </a:t>
            </a:r>
            <a:r>
              <a:rPr lang="ko-KR" altLang="en-US" sz="1800" kern="0" spc="100" dirty="0">
                <a:solidFill>
                  <a:srgbClr val="665641"/>
                </a:solidFill>
                <a:latin typeface="Yu Gothic UI" pitchFamily="34" charset="-128"/>
                <a:cs typeface="Malgun Gothic"/>
              </a:rPr>
              <a:t>사용한 언어와 </a:t>
            </a: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Library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2.2 </a:t>
            </a:r>
            <a:r>
              <a:rPr lang="en-US" altLang="ko-KR" sz="1800" kern="0" spc="100" dirty="0" err="1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Plotly</a:t>
            </a: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 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2.3. </a:t>
            </a:r>
            <a:r>
              <a:rPr lang="en-US" altLang="ko-KR" sz="1800" dirty="0" err="1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</a:t>
            </a:r>
            <a:r>
              <a:rPr lang="en-US" altLang="ko-KR" sz="18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Survey in 2021 Data Set</a:t>
            </a:r>
            <a:endParaRPr lang="en-US" altLang="ko-KR" sz="1800" kern="0" spc="100" dirty="0">
              <a:solidFill>
                <a:srgbClr val="665641"/>
              </a:solidFill>
              <a:latin typeface="Yu Gothic UI" pitchFamily="34" charset="-128"/>
              <a:ea typeface="Yu Gothic UI" pitchFamily="34" charset="-128"/>
              <a:cs typeface="Malgun Gothic"/>
            </a:endParaRP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2.3 Data Import &amp; 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2.4 Data Preprocessing</a:t>
            </a:r>
          </a:p>
        </p:txBody>
      </p:sp>
      <p:sp>
        <p:nvSpPr>
          <p:cNvPr id="39" name="이등변 삼각형 38"/>
          <p:cNvSpPr/>
          <p:nvPr/>
        </p:nvSpPr>
        <p:spPr>
          <a:xfrm rot="16200000">
            <a:off x="5000403" y="2181478"/>
            <a:ext cx="590043" cy="533400"/>
          </a:xfrm>
          <a:prstGeom prst="triangl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3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3943" y="919834"/>
            <a:ext cx="11564620" cy="5499382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1.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언어와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Library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7461" y="990600"/>
            <a:ext cx="11294699" cy="5115246"/>
            <a:chOff x="347461" y="990600"/>
            <a:chExt cx="11294699" cy="51152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347461" y="990600"/>
              <a:ext cx="11294699" cy="511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Python 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: </a:t>
              </a:r>
              <a:r>
                <a:rPr lang="ko-KR" altLang="en-US" sz="1600" dirty="0" err="1">
                  <a:latin typeface="Yu Gothic" pitchFamily="34" charset="-128"/>
                  <a:ea typeface="+mj-ea"/>
                </a:rPr>
                <a:t>파이썬은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 플랫폼에 독립적이며 인터프리터식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객체 지향적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동적 타이핑이 가능한 대화형 프로그래밍 언어이다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Library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Numpy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행렬이나 일반적으로 대규모 다차원 배열을 쉽게 처리 할 수 있도록 지원하는 </a:t>
              </a:r>
              <a:r>
                <a:rPr lang="ko-KR" altLang="en-US" sz="1600" dirty="0" err="1">
                  <a:latin typeface="Yu Gothic" pitchFamily="34" charset="-128"/>
                  <a:ea typeface="+mj-ea"/>
                </a:rPr>
                <a:t>파이썬의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Metplotlib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ko-KR" altLang="en-US" sz="1600" dirty="0">
                  <a:latin typeface="Yu Gothic" pitchFamily="34" charset="-128"/>
                </a:rPr>
                <a:t>다양한 데이터를 그래프로 만들어주는 </a:t>
              </a:r>
              <a:r>
                <a:rPr lang="ko-KR" altLang="en-US" sz="1600" dirty="0" err="1">
                  <a:latin typeface="Yu Gothic" pitchFamily="34" charset="-128"/>
                </a:rPr>
                <a:t>파이썬</a:t>
              </a:r>
              <a:r>
                <a:rPr lang="ko-KR" altLang="en-US" sz="1600" dirty="0">
                  <a:latin typeface="Yu Gothic" pitchFamily="34" charset="-128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Seaborn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en-US" altLang="ko-KR" sz="1600" dirty="0" err="1">
                  <a:latin typeface="Yu Gothic" pitchFamily="34" charset="-128"/>
                  <a:ea typeface="Yu Gothic" pitchFamily="34" charset="-128"/>
                </a:rPr>
                <a:t>Matplotlib</a:t>
              </a:r>
              <a:r>
                <a:rPr lang="ko-KR" altLang="en-US" sz="1600" dirty="0">
                  <a:latin typeface="Yu Gothic" pitchFamily="34" charset="-128"/>
                </a:rPr>
                <a:t>을 기반으로 다양한 색상 테마와 통계용 차트 등의 기능을 추가한 시각화 패키지이며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 </a:t>
              </a:r>
              <a:r>
                <a:rPr lang="en-US" altLang="ko-KR" sz="1600" dirty="0" err="1">
                  <a:latin typeface="Yu Gothic" pitchFamily="34" charset="-128"/>
                  <a:ea typeface="Yu Gothic" pitchFamily="34" charset="-128"/>
                </a:rPr>
                <a:t>Matplotlib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   	     </a:t>
              </a:r>
              <a:r>
                <a:rPr lang="ko-KR" altLang="en-US" sz="1600" dirty="0">
                  <a:latin typeface="Yu Gothic" pitchFamily="34" charset="-128"/>
                </a:rPr>
                <a:t>보다 더 세세한 작업이 가능하다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.</a:t>
              </a:r>
              <a:r>
                <a:rPr lang="ko-KR" altLang="en-US" sz="1600" dirty="0">
                  <a:latin typeface="Yu Gothic" pitchFamily="34" charset="-128"/>
                </a:rPr>
                <a:t>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Plotly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(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+mj-ea"/>
                </a:rPr>
                <a:t>아래는 여러가지 모듈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)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plotly.express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  </a:t>
              </a:r>
              <a:r>
                <a:rPr lang="ko-KR" altLang="en-US" sz="1200" dirty="0">
                  <a:latin typeface="Yu Gothic" pitchFamily="34" charset="-128"/>
                  <a:ea typeface="+mj-ea"/>
                </a:rPr>
                <a:t>그래프를 쉽고 빠르게 그릴 수 있는 인터페이스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plotly.graph_objects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express</a:t>
              </a:r>
              <a:r>
                <a:rPr lang="ko-KR" altLang="en-US" sz="1200" dirty="0">
                  <a:latin typeface="Yu Gothic" pitchFamily="34" charset="-128"/>
                </a:rPr>
                <a:t>보다 더 상세한 작업이 가능해 자신이 원하는 방식으로 </a:t>
              </a:r>
              <a:r>
                <a:rPr lang="ko-KR" altLang="en-US" sz="1200" dirty="0" err="1">
                  <a:latin typeface="Yu Gothic" pitchFamily="34" charset="-128"/>
                </a:rPr>
                <a:t>커스터마이징이</a:t>
              </a:r>
              <a:r>
                <a:rPr lang="ko-KR" altLang="en-US" sz="1200" dirty="0">
                  <a:latin typeface="Yu Gothic" pitchFamily="34" charset="-128"/>
                </a:rPr>
                <a:t> 가능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plotly.figure_factory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express</a:t>
              </a:r>
              <a:r>
                <a:rPr lang="ko-KR" altLang="en-US" sz="1200" dirty="0">
                  <a:latin typeface="Yu Gothic" pitchFamily="34" charset="-128"/>
                </a:rPr>
                <a:t>가 존재하기 전에 사용했음 이전 버전과의 호환성을 위해 모듈에 남음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plotly.subplots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 </a:t>
              </a:r>
              <a:r>
                <a:rPr lang="ko-KR" altLang="en-US" sz="1200" dirty="0">
                  <a:latin typeface="Yu Gothic" pitchFamily="34" charset="-128"/>
                </a:rPr>
                <a:t>여러 개의 그래프를 하나의 그림에 나타내도록 하는 모듈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plotly.offline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</a:t>
              </a:r>
              <a:r>
                <a:rPr lang="ko-KR" altLang="en-US" sz="1200" dirty="0">
                  <a:latin typeface="Yu Gothic" pitchFamily="34" charset="-128"/>
                </a:rPr>
                <a:t>로컬에 저장되며 웹 브라우저에서 열리는 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HTML</a:t>
              </a:r>
              <a:r>
                <a:rPr lang="ko-KR" altLang="en-US" sz="1200" dirty="0">
                  <a:latin typeface="Yu Gothic" pitchFamily="34" charset="-128"/>
                </a:rPr>
                <a:t>을 만들고 독립 실행 형태로 </a:t>
              </a:r>
              <a:r>
                <a:rPr lang="ko-KR" altLang="en-US" sz="1200" dirty="0" err="1">
                  <a:latin typeface="Yu Gothic" pitchFamily="34" charset="-128"/>
                </a:rPr>
                <a:t>만듬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762000" y="1054100"/>
              <a:ext cx="45719" cy="1070156"/>
            </a:xfrm>
            <a:custGeom>
              <a:avLst/>
              <a:gdLst/>
              <a:ahLst/>
              <a:cxnLst/>
              <a:rect l="l" t="t" r="r" b="b"/>
              <a:pathLst>
                <a:path h="1869439">
                  <a:moveTo>
                    <a:pt x="0" y="419608"/>
                  </a:moveTo>
                  <a:lnTo>
                    <a:pt x="0" y="0"/>
                  </a:lnTo>
                </a:path>
                <a:path h="1869439">
                  <a:moveTo>
                    <a:pt x="0" y="1868932"/>
                  </a:moveTo>
                  <a:lnTo>
                    <a:pt x="0" y="1449324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4864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OS 이미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748" y="849257"/>
            <a:ext cx="4557251" cy="4674104"/>
          </a:xfrm>
          <a:prstGeom prst="rect">
            <a:avLst/>
          </a:prstGeom>
        </p:spPr>
      </p:pic>
      <p:sp>
        <p:nvSpPr>
          <p:cNvPr id="18" name="object 2"/>
          <p:cNvSpPr/>
          <p:nvPr/>
        </p:nvSpPr>
        <p:spPr>
          <a:xfrm>
            <a:off x="954404" y="5105400"/>
            <a:ext cx="10613382" cy="13716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2.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Plotly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89571" y="5333165"/>
            <a:ext cx="90110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Plotly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 UI" panose="020B0500000000000000" pitchFamily="34" charset="-128"/>
              </a:rPr>
              <a:t>의 장점</a:t>
            </a:r>
          </a:p>
          <a:p>
            <a:r>
              <a:rPr lang="ko-KR" altLang="en-US" dirty="0">
                <a:latin typeface="Yu Gothic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   </a:t>
            </a:r>
            <a:r>
              <a:rPr lang="en-US" altLang="ko-KR" sz="1600" dirty="0" err="1">
                <a:latin typeface="Yu Gothic" pitchFamily="34" charset="-128"/>
                <a:ea typeface="Yu Gothic" pitchFamily="34" charset="-128"/>
              </a:rPr>
              <a:t>Matplotlib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는 정적인 그래프를 그리지만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</a:t>
            </a: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Plotly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는 동적으로 클릭해서 움직일 수 있고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줌 아웃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줌 인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그래프 다운로드를 지원</a:t>
            </a:r>
          </a:p>
        </p:txBody>
      </p:sp>
    </p:spTree>
    <p:extLst>
      <p:ext uri="{BB962C8B-B14F-4D97-AF65-F5344CB8AC3E}">
        <p14:creationId xmlns:p14="http://schemas.microsoft.com/office/powerpoint/2010/main" val="30940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3813418" y="2016735"/>
            <a:ext cx="7768982" cy="19334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Data Import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3883866" y="2057400"/>
            <a:ext cx="7140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Data Import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 의 종류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(2021~2017)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년부터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2021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년까지 사용할 데이터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개의 </a:t>
            </a:r>
            <a:r>
              <a:rPr lang="en-US" altLang="ko-KR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D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ata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하였다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아래는 </a:t>
            </a:r>
            <a:r>
              <a:rPr lang="en-US" altLang="ko-KR" sz="14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Kaggle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notebook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에서 데이터를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</a:t>
            </a:r>
            <a:endParaRPr lang="ko-KR" altLang="en-US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959A32-3BB1-4D37-A7CA-38FCC0DEB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" r="4662" b="-1"/>
          <a:stretch/>
        </p:blipFill>
        <p:spPr>
          <a:xfrm>
            <a:off x="495694" y="1011724"/>
            <a:ext cx="2980018" cy="5549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969769-6215-476B-A081-1B07F3E5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18" y="4419600"/>
            <a:ext cx="7807103" cy="101178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80059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457200" y="1239031"/>
            <a:ext cx="11277600" cy="518018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4.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Preprocessing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590550" y="1493005"/>
            <a:ext cx="4439595" cy="445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World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Job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Degree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Experience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Salary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r>
              <a:rPr lang="en-US" altLang="ko-KR" dirty="0"/>
              <a:t>14/100</a:t>
            </a:r>
            <a:endParaRPr lang="ko-KR" altLang="en-US" dirty="0"/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AutoShape 2" descr="AI &amp; ML | 클루커스"/>
          <p:cNvSpPr>
            <a:spLocks noChangeAspect="1" noChangeArrowheads="1"/>
          </p:cNvSpPr>
          <p:nvPr/>
        </p:nvSpPr>
        <p:spPr bwMode="auto">
          <a:xfrm>
            <a:off x="155575" y="-639763"/>
            <a:ext cx="2857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object 17"/>
          <p:cNvSpPr/>
          <p:nvPr/>
        </p:nvSpPr>
        <p:spPr>
          <a:xfrm>
            <a:off x="1170766" y="1520799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5764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6" y="1072676"/>
            <a:ext cx="5829300" cy="532856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DB7F3B-2371-4684-9035-C70F9CAA4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36" t="55561" r="32414" b="20025"/>
          <a:stretch/>
        </p:blipFill>
        <p:spPr>
          <a:xfrm>
            <a:off x="1019997" y="1219200"/>
            <a:ext cx="4455796" cy="2712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52295" y="3736959"/>
            <a:ext cx="579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altLang="ko-KR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/>
              <a:t>동아시아에는 몽골</a:t>
            </a:r>
            <a:r>
              <a:rPr lang="en-US" altLang="ko-KR" dirty="0"/>
              <a:t>, </a:t>
            </a:r>
            <a:r>
              <a:rPr lang="ko-KR" altLang="en-US" dirty="0"/>
              <a:t>러시아 극동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북한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대만 등의 나라가 있지만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Kaggle</a:t>
            </a:r>
            <a:r>
              <a:rPr lang="ko-KR" altLang="en-US" dirty="0"/>
              <a:t> 설문조사를 참여한 국가는 중국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대만의 총 </a:t>
            </a:r>
            <a:r>
              <a:rPr lang="en-US" altLang="ko-KR" dirty="0"/>
              <a:t>4</a:t>
            </a:r>
            <a:r>
              <a:rPr lang="ko-KR" altLang="en-US" dirty="0"/>
              <a:t>개국이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년도에 대만은 포함되지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0283E-BBEE-465D-AA8D-8DD535D8D26C}"/>
              </a:ext>
            </a:extLst>
          </p:cNvPr>
          <p:cNvSpPr txBox="1"/>
          <p:nvPr/>
        </p:nvSpPr>
        <p:spPr>
          <a:xfrm>
            <a:off x="352295" y="6387963"/>
            <a:ext cx="3726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https://namu.wiki/w/%EB%8F%99%EC%95%84%EC%8B%9C%EC%95%84</a:t>
            </a:r>
            <a:endParaRPr lang="ko-KR" altLang="en-US" sz="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r>
              <a:rPr lang="en-US" altLang="ko-KR" dirty="0"/>
              <a:t>15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84600" y="5120784"/>
            <a:ext cx="2159604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>
              <a:alpha val="41000"/>
            </a:srgbClr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026" name="Picture 2" descr="C:\Users\jiwon\Desktop\df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918407"/>
            <a:ext cx="5715000" cy="149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iwon\Desktop\E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2443348"/>
            <a:ext cx="5715000" cy="162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iwon\Desktop\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98" y="4090144"/>
            <a:ext cx="5769528" cy="148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94198" y="5707889"/>
            <a:ext cx="6035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     데이터 프레임을 </a:t>
            </a: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</a:t>
            </a:r>
            <a:r>
              <a:rPr lang="en-US" altLang="ko-KR" sz="1400" dirty="0" err="1"/>
              <a:t>Aisa</a:t>
            </a:r>
            <a:r>
              <a:rPr lang="ko-KR" altLang="en-US" sz="1400" dirty="0"/>
              <a:t>로 나눔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 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df21_Wo, df21_EA</a:t>
            </a:r>
          </a:p>
          <a:p>
            <a:r>
              <a:rPr lang="en-US" altLang="ko-KR" sz="1400" dirty="0"/>
              <a:t>       17</a:t>
            </a:r>
            <a:r>
              <a:rPr lang="ko-KR" altLang="en-US" sz="1400" dirty="0"/>
              <a:t>년부터 </a:t>
            </a:r>
            <a:r>
              <a:rPr lang="en-US" altLang="ko-KR" sz="1400" dirty="0"/>
              <a:t>21</a:t>
            </a:r>
            <a:r>
              <a:rPr lang="ko-KR" altLang="en-US" sz="1400" dirty="0"/>
              <a:t>년까지 연도별로 각각 나누어줌</a:t>
            </a:r>
            <a:endParaRPr lang="en-US" altLang="ko-KR" sz="1400" dirty="0"/>
          </a:p>
          <a:p>
            <a:r>
              <a:rPr lang="en-US" altLang="ko-KR" sz="1400" dirty="0"/>
              <a:t>                        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df20_Wo, df20_EA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: 1.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와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World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800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/>
          <p:cNvSpPr/>
          <p:nvPr/>
        </p:nvSpPr>
        <p:spPr>
          <a:xfrm>
            <a:off x="381000" y="1484874"/>
            <a:ext cx="3657600" cy="1838325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8278086" y="4038601"/>
            <a:ext cx="3443384" cy="194535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: 2.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83059" y="1828800"/>
            <a:ext cx="3721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Frame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필요한 값을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Colums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묶어서 테이블 생성함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050" name="Picture 2" descr="C:\Users\jiwon\Desktop\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7" y="4038600"/>
            <a:ext cx="2037505" cy="19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won\Desktop\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78" y="1450388"/>
            <a:ext cx="1384022" cy="187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iwon\Desktop\ge2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3"/>
          <a:stretch/>
        </p:blipFill>
        <p:spPr bwMode="auto">
          <a:xfrm>
            <a:off x="4213394" y="1484874"/>
            <a:ext cx="55464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iwon\Desktop\f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1" y="3647813"/>
            <a:ext cx="5540812" cy="25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94562" y="4134116"/>
            <a:ext cx="3443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</a:t>
            </a:r>
            <a:r>
              <a:rPr lang="en-US" altLang="ko-KR" dirty="0"/>
              <a:t>East Asia</a:t>
            </a:r>
            <a:r>
              <a:rPr lang="ko-KR" altLang="en-US" dirty="0"/>
              <a:t>로 분류해놓은 </a:t>
            </a:r>
            <a:r>
              <a:rPr lang="en-US" altLang="ko-KR" dirty="0"/>
              <a:t>df21_Ea </a:t>
            </a:r>
            <a:r>
              <a:rPr lang="en-US" altLang="ko-KR" dirty="0" err="1"/>
              <a:t>DataFrame</a:t>
            </a:r>
            <a:r>
              <a:rPr lang="ko-KR" altLang="en-US" dirty="0"/>
              <a:t>을 이용해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East Asia </a:t>
            </a:r>
            <a:r>
              <a:rPr lang="ko-KR" altLang="en-US" dirty="0"/>
              <a:t>내에서  연도별로 성별 카운트 값을 한 테이블에 묶어서 보여줌</a:t>
            </a:r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477000" y="4560804"/>
            <a:ext cx="5181600" cy="168759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: 3. Job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074" name="Picture 2" descr="C:\Users\jiwon\Desktop\j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60" y="1201260"/>
            <a:ext cx="5868859" cy="31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iwon\Desktop\jo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4648200"/>
            <a:ext cx="5868860" cy="160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iwon\Desktop\f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34001"/>
            <a:ext cx="234875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1195" y="4732269"/>
            <a:ext cx="493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총 </a:t>
            </a:r>
            <a:r>
              <a:rPr lang="ko-KR" altLang="en-US" sz="1600" dirty="0" err="1"/>
              <a:t>다섯개로</a:t>
            </a:r>
            <a:r>
              <a:rPr lang="ko-KR" altLang="en-US" sz="1600" dirty="0"/>
              <a:t> 직업을 분류</a:t>
            </a:r>
            <a:endParaRPr lang="en-US" altLang="ko-KR" sz="1600" dirty="0"/>
          </a:p>
          <a:p>
            <a:r>
              <a:rPr lang="en-US" altLang="ko-KR" sz="1600" dirty="0"/>
              <a:t>    : </a:t>
            </a:r>
            <a:r>
              <a:rPr lang="en-US" altLang="ko-KR" sz="1600" dirty="0" err="1"/>
              <a:t>Data_Analyst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Data_Scientist</a:t>
            </a:r>
            <a:r>
              <a:rPr lang="en-US" altLang="ko-KR" sz="1600" dirty="0"/>
              <a:t>, Developer,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Not_Employed</a:t>
            </a:r>
            <a:r>
              <a:rPr lang="en-US" altLang="ko-KR" sz="1600" dirty="0"/>
              <a:t>, Others</a:t>
            </a:r>
          </a:p>
          <a:p>
            <a:endParaRPr lang="en-US" altLang="ko-KR" sz="1600" dirty="0"/>
          </a:p>
          <a:p>
            <a:r>
              <a:rPr lang="ko-KR" altLang="en-US" sz="1600" dirty="0"/>
              <a:t>연도별로 직업을 분류하고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Dataframe</a:t>
            </a:r>
            <a:r>
              <a:rPr lang="ko-KR" altLang="en-US" sz="1600" dirty="0"/>
              <a:t>을 합침</a:t>
            </a:r>
          </a:p>
        </p:txBody>
      </p:sp>
      <p:pic>
        <p:nvPicPr>
          <p:cNvPr id="3077" name="Picture 5" descr="C:\Users\jiwon\Desktop\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01260"/>
            <a:ext cx="5300663" cy="128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5" y="1072676"/>
            <a:ext cx="4715005" cy="517572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4.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288324" y="1447799"/>
            <a:ext cx="5274275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World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와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East Asia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를 각각 전처리 </a:t>
            </a:r>
            <a:r>
              <a:rPr lang="en-US" altLang="ko-KR" sz="1050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(</a:t>
            </a:r>
            <a:r>
              <a:rPr lang="ko-KR" altLang="en-US" sz="1050" b="1" dirty="0">
                <a:solidFill>
                  <a:srgbClr val="665641"/>
                </a:solidFill>
                <a:latin typeface="Yu Gothic" pitchFamily="34" charset="-128"/>
              </a:rPr>
              <a:t>오른쪽은 </a:t>
            </a:r>
            <a:r>
              <a:rPr lang="en-US" altLang="ko-KR" sz="1050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World)</a:t>
            </a: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-Age21_W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연도별로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age, </a:t>
            </a:r>
            <a:r>
              <a:rPr lang="ko-KR" altLang="en-US" sz="1600" dirty="0">
                <a:latin typeface="Yu Gothic" pitchFamily="34" charset="-128"/>
              </a:rPr>
              <a:t>국가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year</a:t>
            </a:r>
            <a:r>
              <a:rPr lang="ko-KR" altLang="en-US" sz="1600" dirty="0">
                <a:latin typeface="Yu Gothic" pitchFamily="34" charset="-128"/>
              </a:rPr>
              <a:t>의 데이터 프레임을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sz="1600" dirty="0">
                <a:latin typeface="Yu Gothic" pitchFamily="34" charset="-128"/>
              </a:rPr>
              <a:t>   </a:t>
            </a:r>
            <a:r>
              <a:rPr lang="ko-KR" altLang="en-US" sz="1600" dirty="0" err="1">
                <a:latin typeface="Yu Gothic" pitchFamily="34" charset="-128"/>
              </a:rPr>
              <a:t>만듬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-Age5y_W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 데이터를 하나의 테이블로 합쳐줌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-Age21_percent_W</a:t>
            </a:r>
          </a:p>
          <a:p>
            <a:r>
              <a:rPr lang="ko-KR" altLang="en-US" sz="1600" dirty="0">
                <a:latin typeface="Yu Gothic" pitchFamily="34" charset="-128"/>
              </a:rPr>
              <a:t>   단일연도 데이터만 뽑아냄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Count </a:t>
            </a:r>
            <a:r>
              <a:rPr lang="ko-KR" altLang="en-US" sz="1600" dirty="0">
                <a:latin typeface="Yu Gothic" pitchFamily="34" charset="-128"/>
              </a:rPr>
              <a:t>값에서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Percent </a:t>
            </a:r>
            <a:r>
              <a:rPr lang="ko-KR" altLang="en-US" sz="1600" dirty="0">
                <a:latin typeface="Yu Gothic" pitchFamily="34" charset="-128"/>
              </a:rPr>
              <a:t>값으로 바꿔줌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0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-Age5y_percent_W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연도별로 그룹화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050" dirty="0"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4098" name="Picture 2" descr="C:\Users\jiwon\Desktop\gg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398" y="1030492"/>
            <a:ext cx="5565291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iwon\Desktop\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30493"/>
            <a:ext cx="1199146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0978" y="4876800"/>
            <a:ext cx="9532479" cy="150142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5. Degree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35311" y="5027345"/>
            <a:ext cx="911348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학력을 총 </a:t>
            </a:r>
            <a:r>
              <a:rPr lang="ko-KR" altLang="en-US" b="1" dirty="0" err="1">
                <a:solidFill>
                  <a:srgbClr val="665641"/>
                </a:solidFill>
                <a:latin typeface="Yu Gothic" pitchFamily="34" charset="-128"/>
              </a:rPr>
              <a:t>다섯개로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 분류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:Master’s degree, </a:t>
            </a:r>
            <a:r>
              <a:rPr lang="en-US" altLang="ko-KR" sz="1600" dirty="0" err="1">
                <a:latin typeface="Yu Gothic" pitchFamily="34" charset="-128"/>
                <a:ea typeface="Yu Gothic" pitchFamily="34" charset="-128"/>
              </a:rPr>
              <a:t>Banchelor’s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degree, Doctoral degree, college, I prefer not to answer</a:t>
            </a:r>
          </a:p>
          <a:p>
            <a:endParaRPr lang="en-US" altLang="ko-KR" sz="1600" dirty="0">
              <a:latin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</a:rPr>
              <a:t>    </a:t>
            </a:r>
            <a:r>
              <a:rPr lang="ko-KR" altLang="en-US" sz="1600" dirty="0">
                <a:latin typeface="Yu Gothic" pitchFamily="34" charset="-128"/>
              </a:rPr>
              <a:t>연도별로 학력의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count </a:t>
            </a:r>
            <a:r>
              <a:rPr lang="ko-KR" altLang="en-US" sz="1600" dirty="0">
                <a:latin typeface="Yu Gothic" pitchFamily="34" charset="-128"/>
              </a:rPr>
              <a:t>값을 구해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Data frame </a:t>
            </a:r>
            <a:r>
              <a:rPr lang="ko-KR" altLang="en-US" sz="1600" dirty="0">
                <a:latin typeface="Yu Gothic" pitchFamily="34" charset="-128"/>
              </a:rPr>
              <a:t>으로 만든 다음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</a:rPr>
              <a:t>하나의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Data frame</a:t>
            </a:r>
            <a:r>
              <a:rPr lang="ko-KR" altLang="en-US" sz="1600" dirty="0">
                <a:latin typeface="Yu Gothic" pitchFamily="34" charset="-128"/>
              </a:rPr>
              <a:t>으로 합침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5122" name="Picture 2" descr="C:\Users\jiwon\Desktop\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15314"/>
            <a:ext cx="1716125" cy="55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iwon\Desktop\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15314"/>
            <a:ext cx="9538657" cy="368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7C8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71800" y="5311352"/>
            <a:ext cx="8867394" cy="677108"/>
          </a:xfrm>
        </p:spPr>
        <p:txBody>
          <a:bodyPr/>
          <a:lstStyle/>
          <a:p>
            <a:r>
              <a:rPr lang="en-US" altLang="ko-KR" dirty="0"/>
              <a:t>YH                            JW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12516" y="5973071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434" dirty="0">
                <a:solidFill>
                  <a:srgbClr val="EBCDC3"/>
                </a:solidFill>
                <a:latin typeface="Malgun Gothic"/>
                <a:cs typeface="Malgun Gothic"/>
              </a:rPr>
              <a:t>박윤화                                                                                                                                                                                  김지원 </a:t>
            </a:r>
            <a:endParaRPr lang="ko-KR" altLang="en-US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r>
              <a:rPr lang="en-US" altLang="ko-KR" dirty="0"/>
              <a:t>            </a:t>
            </a:r>
            <a:endParaRPr lang="ko-KR" altLang="en-US" dirty="0"/>
          </a:p>
        </p:txBody>
      </p:sp>
      <p:pic>
        <p:nvPicPr>
          <p:cNvPr id="1026" name="Picture 2" descr="C:\Users\jiwon\Desktop\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08" y="1795495"/>
            <a:ext cx="3325792" cy="32670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6784416" y="1831781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5"/>
          <p:cNvSpPr txBox="1">
            <a:spLocks/>
          </p:cNvSpPr>
          <p:nvPr/>
        </p:nvSpPr>
        <p:spPr>
          <a:xfrm>
            <a:off x="3813175" y="530110"/>
            <a:ext cx="456565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ko-KR" sz="5400" dirty="0"/>
              <a:t>Team Member</a:t>
            </a:r>
            <a:endParaRPr lang="ko-KR" altLang="en-US" sz="5400" dirty="0"/>
          </a:p>
        </p:txBody>
      </p:sp>
      <p:pic>
        <p:nvPicPr>
          <p:cNvPr id="1027" name="Picture 3" descr="C:\Users\jiwon\Downloads\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64" y="1795495"/>
            <a:ext cx="3230724" cy="3230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1814282" y="1795495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86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04800" y="3886200"/>
            <a:ext cx="6324600" cy="24384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6. Experience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6147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43" b="54074"/>
          <a:stretch/>
        </p:blipFill>
        <p:spPr bwMode="auto">
          <a:xfrm>
            <a:off x="304800" y="1154035"/>
            <a:ext cx="6442566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iwon\Desktop\fffffff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50" y="4005152"/>
            <a:ext cx="3762262" cy="20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5450" y="4005152"/>
            <a:ext cx="6477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5641"/>
                </a:solidFill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</a:rPr>
              <a:t>경력을 총 </a:t>
            </a:r>
            <a:r>
              <a:rPr lang="en-US" altLang="ko-KR" sz="1600" b="1" dirty="0">
                <a:solidFill>
                  <a:srgbClr val="665641"/>
                </a:solidFill>
              </a:rPr>
              <a:t>5</a:t>
            </a:r>
            <a:r>
              <a:rPr lang="ko-KR" altLang="en-US" sz="1600" b="1" dirty="0">
                <a:solidFill>
                  <a:srgbClr val="665641"/>
                </a:solidFill>
              </a:rPr>
              <a:t>개로 분류</a:t>
            </a:r>
            <a:endParaRPr lang="en-US" altLang="ko-KR" sz="1600" b="1" dirty="0">
              <a:solidFill>
                <a:srgbClr val="665641"/>
              </a:solidFill>
            </a:endParaRPr>
          </a:p>
          <a:p>
            <a:r>
              <a:rPr lang="en-US" altLang="ko-KR" sz="1600" dirty="0"/>
              <a:t>   : 1</a:t>
            </a:r>
            <a:r>
              <a:rPr lang="ko-KR" altLang="en-US" sz="1600" dirty="0" err="1"/>
              <a:t>년이하</a:t>
            </a:r>
            <a:r>
              <a:rPr lang="en-US" altLang="ko-KR" sz="1600" dirty="0"/>
              <a:t>, 1-2</a:t>
            </a:r>
            <a:r>
              <a:rPr lang="ko-KR" altLang="en-US" sz="1600" dirty="0"/>
              <a:t>년</a:t>
            </a:r>
            <a:r>
              <a:rPr lang="en-US" altLang="ko-KR" sz="1600" dirty="0"/>
              <a:t>, 3-5</a:t>
            </a:r>
            <a:r>
              <a:rPr lang="ko-KR" altLang="en-US" sz="1600" dirty="0"/>
              <a:t>년</a:t>
            </a:r>
            <a:r>
              <a:rPr lang="en-US" altLang="ko-KR" sz="1600" dirty="0"/>
              <a:t>, 5-10</a:t>
            </a:r>
            <a:r>
              <a:rPr lang="ko-KR" altLang="en-US" sz="1600" dirty="0"/>
              <a:t>년</a:t>
            </a:r>
            <a:r>
              <a:rPr lang="en-US" altLang="ko-KR" sz="1600" dirty="0"/>
              <a:t>, </a:t>
            </a:r>
            <a:r>
              <a:rPr lang="ko-KR" altLang="en-US" sz="1600" dirty="0"/>
              <a:t>기타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 </a:t>
            </a:r>
            <a:r>
              <a:rPr lang="ko-KR" altLang="en-US" sz="1600" dirty="0"/>
              <a:t>연도별로  경력 </a:t>
            </a:r>
            <a:r>
              <a:rPr lang="en-US" altLang="ko-KR" sz="1600" dirty="0"/>
              <a:t>columns</a:t>
            </a:r>
            <a:r>
              <a:rPr lang="ko-KR" altLang="en-US" sz="1600" dirty="0"/>
              <a:t>를 가진 데이터 프레임을 만들고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경력 </a:t>
            </a:r>
            <a:r>
              <a:rPr lang="en-US" altLang="ko-KR" sz="1600" dirty="0"/>
              <a:t>5</a:t>
            </a:r>
            <a:r>
              <a:rPr lang="ko-KR" altLang="en-US" sz="1600" dirty="0"/>
              <a:t>개 카테고리로 분리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</a:t>
            </a:r>
            <a:r>
              <a:rPr lang="ko-KR" altLang="en-US" sz="1600" dirty="0"/>
              <a:t>전체 </a:t>
            </a:r>
            <a:r>
              <a:rPr lang="en-US" altLang="ko-KR" sz="1600" dirty="0"/>
              <a:t>values</a:t>
            </a:r>
            <a:r>
              <a:rPr lang="ko-KR" altLang="en-US" sz="1600" dirty="0"/>
              <a:t>를 퍼센트로 비율로 바꾼 후 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en-US" altLang="ko-KR" sz="1600" dirty="0" err="1"/>
              <a:t>Concat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이용해 하나의 데이터 프레임으로 합침</a:t>
            </a:r>
          </a:p>
        </p:txBody>
      </p:sp>
      <p:pic>
        <p:nvPicPr>
          <p:cNvPr id="21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0" t="45666" r="18932"/>
          <a:stretch/>
        </p:blipFill>
        <p:spPr bwMode="auto">
          <a:xfrm>
            <a:off x="6629400" y="1164668"/>
            <a:ext cx="4980333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954403" y="4678702"/>
            <a:ext cx="9893733" cy="1569698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7.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Salary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993929" y="4794137"/>
            <a:ext cx="1007032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5641"/>
                </a:solidFill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</a:rPr>
              <a:t>연봉 구간 분류</a:t>
            </a:r>
            <a:endParaRPr lang="en-US" altLang="ko-KR" sz="1600" b="1" dirty="0">
              <a:solidFill>
                <a:srgbClr val="665641"/>
              </a:solidFill>
            </a:endParaRPr>
          </a:p>
          <a:p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999</a:t>
            </a:r>
            <a:r>
              <a:rPr lang="ko-KR" altLang="en-US" sz="1400" dirty="0"/>
              <a:t>달러 이하</a:t>
            </a:r>
            <a:r>
              <a:rPr lang="en-US" altLang="ko-KR" sz="1400" dirty="0"/>
              <a:t>,  1,000-20,000</a:t>
            </a:r>
            <a:r>
              <a:rPr lang="ko-KR" altLang="en-US" sz="1400" dirty="0"/>
              <a:t>달러</a:t>
            </a:r>
            <a:r>
              <a:rPr lang="en-US" altLang="ko-KR" sz="1400" dirty="0"/>
              <a:t>, </a:t>
            </a:r>
            <a:r>
              <a:rPr lang="ko-KR" altLang="en-US" sz="1400" dirty="0"/>
              <a:t> </a:t>
            </a:r>
            <a:r>
              <a:rPr lang="en-US" altLang="ko-KR" sz="1400" dirty="0"/>
              <a:t>20,000-59,999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 60,000-99,999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100,000-199,999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 '200,000</a:t>
            </a:r>
            <a:r>
              <a:rPr lang="ko-KR" altLang="en-US" sz="1400" dirty="0"/>
              <a:t>달러 이상</a:t>
            </a:r>
            <a:endParaRPr lang="en-US" altLang="ko-KR" sz="1400" dirty="0"/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Df21</a:t>
            </a:r>
            <a:r>
              <a:rPr lang="ko-KR" altLang="en-US" sz="1400" dirty="0"/>
              <a:t>에서 </a:t>
            </a:r>
            <a:r>
              <a:rPr lang="en-US" altLang="ko-KR" sz="1400" dirty="0"/>
              <a:t>region, Salary, Degree columns </a:t>
            </a:r>
            <a:r>
              <a:rPr lang="ko-KR" altLang="en-US" sz="1400" dirty="0"/>
              <a:t>를 뽑아 데이터 프레임을 만들어주고</a:t>
            </a:r>
            <a:r>
              <a:rPr lang="en-US" altLang="ko-KR" sz="1400" dirty="0"/>
              <a:t>,  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</a:t>
            </a:r>
            <a:r>
              <a:rPr lang="ko-KR" altLang="en-US" sz="1400" dirty="0"/>
              <a:t>로 분리</a:t>
            </a:r>
            <a:endParaRPr lang="en-US" altLang="ko-KR" sz="14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7170" name="Picture 2" descr="C:\Users\jiwon\Desktop\ffffffff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86" y="992198"/>
            <a:ext cx="6690016" cy="351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iwon\Desktop\ddddddddd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82" y="1087137"/>
            <a:ext cx="2477254" cy="332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093104" y="968227"/>
            <a:ext cx="5143090" cy="304800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8. Language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6093103" y="1219200"/>
            <a:ext cx="60826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&gt; Language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는 </a:t>
            </a: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2019, 2020, 2021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년의 데이터를 사용</a:t>
            </a:r>
            <a:endParaRPr lang="en-US" altLang="ko-KR" sz="1600" b="1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&gt; Language</a:t>
            </a:r>
          </a:p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          :Python, R, SQL, C, C++, Java, </a:t>
            </a:r>
            <a:r>
              <a:rPr lang="en-US" altLang="ko-KR" sz="1600" b="1" dirty="0" err="1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Javascript</a:t>
            </a: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, Bash</a:t>
            </a:r>
          </a:p>
          <a:p>
            <a:pPr marL="0" lvl="1"/>
            <a:endParaRPr lang="en-US" altLang="ko-KR" sz="1600" b="1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ko-KR" altLang="en-US" sz="1600" dirty="0">
                <a:latin typeface="Yu Gothic UI" panose="020B0500000000000000" pitchFamily="34" charset="-128"/>
              </a:rPr>
              <a:t>    연도별로 </a:t>
            </a:r>
            <a:r>
              <a:rPr lang="en-US" altLang="ko-KR" sz="1600" dirty="0">
                <a:latin typeface="Yu Gothic UI" panose="020B0500000000000000" pitchFamily="34" charset="-128"/>
              </a:rPr>
              <a:t>Language </a:t>
            </a:r>
            <a:r>
              <a:rPr lang="ko-KR" altLang="en-US" sz="1600" dirty="0">
                <a:latin typeface="Yu Gothic UI" panose="020B0500000000000000" pitchFamily="34" charset="-128"/>
              </a:rPr>
              <a:t>정리하고</a:t>
            </a:r>
            <a:endParaRPr lang="en-US" altLang="ko-KR" sz="1600" dirty="0">
              <a:latin typeface="Yu Gothic UI" panose="020B0500000000000000" pitchFamily="34" charset="-128"/>
            </a:endParaRPr>
          </a:p>
          <a:p>
            <a:pPr marL="0" lvl="1"/>
            <a:r>
              <a:rPr lang="ko-KR" altLang="en-US" sz="1600" dirty="0">
                <a:latin typeface="Yu Gothic UI" panose="020B0500000000000000" pitchFamily="34" charset="-128"/>
              </a:rPr>
              <a:t>    퍼센트 값으로 바꾼 후</a:t>
            </a:r>
            <a:r>
              <a:rPr lang="en-US" altLang="ko-KR" sz="1600" dirty="0">
                <a:latin typeface="Yu Gothic UI" panose="020B0500000000000000" pitchFamily="34" charset="-128"/>
              </a:rPr>
              <a:t>,</a:t>
            </a:r>
            <a:r>
              <a:rPr lang="ko-KR" altLang="en-US" sz="1600" dirty="0">
                <a:latin typeface="Yu Gothic UI" panose="020B0500000000000000" pitchFamily="34" charset="-128"/>
              </a:rPr>
              <a:t> 각각 테이블로 만들어줌 </a:t>
            </a:r>
            <a:r>
              <a:rPr lang="en-US" altLang="ko-KR" sz="1600" dirty="0">
                <a:latin typeface="Yu Gothic UI" panose="020B0500000000000000" pitchFamily="34" charset="-128"/>
              </a:rPr>
              <a:t> 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8194" name="Picture 2" descr="C:\Users\jiwon\Desktop\ddd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9" y="968228"/>
            <a:ext cx="51135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iwon\Desktop\fffffffffffff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t="1626"/>
          <a:stretch/>
        </p:blipFill>
        <p:spPr bwMode="auto">
          <a:xfrm>
            <a:off x="5867400" y="4122498"/>
            <a:ext cx="2056701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jiwon\Desktop\2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779"/>
          <a:stretch/>
        </p:blipFill>
        <p:spPr bwMode="auto">
          <a:xfrm>
            <a:off x="3581400" y="4137799"/>
            <a:ext cx="2034299" cy="23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jiwon\Desktop\ddf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45" y="4118304"/>
            <a:ext cx="20669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34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658752"/>
            <a:ext cx="6782275" cy="4170155"/>
            <a:chOff x="5028725" y="1371599"/>
            <a:chExt cx="6782275" cy="437161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1371599"/>
              <a:ext cx="6282692" cy="4371611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747392"/>
              <a:ext cx="5562600" cy="351777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3.1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Kaggle's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Transformation (World/East Asia)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3.1.1 User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3.1.2 Gender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3.1.3 Age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3.1.4 Job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3.1.5 Degree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3.1.6 Experience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3.1.7 Salary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3.1.8 Language Transformation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7715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295400" y="3436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8740" y="5198890"/>
            <a:ext cx="11732260" cy="127811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29" y="836440"/>
            <a:ext cx="7067550" cy="43624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24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1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5292804"/>
            <a:ext cx="1021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(Pie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원의 크기</a:t>
            </a:r>
            <a:r>
              <a:rPr lang="en-US" altLang="ko-KR" sz="1400" dirty="0"/>
              <a:t>: </a:t>
            </a:r>
            <a:r>
              <a:rPr lang="ko-KR" altLang="en-US" sz="1400" dirty="0"/>
              <a:t>응답자의 수에 비례</a:t>
            </a:r>
            <a:r>
              <a:rPr lang="en-US" altLang="ko-KR" sz="1400" dirty="0"/>
              <a:t>,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%</a:t>
            </a:r>
            <a:r>
              <a:rPr lang="ko-KR" altLang="en-US" sz="1400" dirty="0">
                <a:latin typeface="Yu Gothic UI" panose="020B0500000000000000" pitchFamily="34" charset="-128"/>
              </a:rPr>
              <a:t>는 연도별 비율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년도 </a:t>
            </a:r>
            <a:r>
              <a:rPr lang="en-US" altLang="ko-KR" sz="1400" dirty="0"/>
              <a:t>East Asia</a:t>
            </a:r>
            <a:r>
              <a:rPr lang="ko-KR" altLang="en-US" sz="1400" dirty="0"/>
              <a:t>의 비율 감소하지 않음 </a:t>
            </a:r>
            <a:r>
              <a:rPr lang="en-US" altLang="ko-KR" sz="1400" dirty="0"/>
              <a:t>: </a:t>
            </a:r>
            <a:r>
              <a:rPr lang="ko-KR" altLang="en-US" sz="1400" dirty="0">
                <a:solidFill>
                  <a:srgbClr val="C00000"/>
                </a:solidFill>
              </a:rPr>
              <a:t>이상치</a:t>
            </a:r>
            <a:r>
              <a:rPr lang="en-US" altLang="ko-KR" sz="1400" dirty="0">
                <a:solidFill>
                  <a:srgbClr val="C00000"/>
                </a:solidFill>
              </a:rPr>
              <a:t>=  East Asia</a:t>
            </a:r>
            <a:r>
              <a:rPr lang="ko-KR" altLang="en-US" sz="1400" dirty="0">
                <a:solidFill>
                  <a:srgbClr val="C00000"/>
                </a:solidFill>
              </a:rPr>
              <a:t>의 수 증가 연관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26372" y="474321"/>
            <a:ext cx="923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User Transformation in East Asia:  Prediction of Outliers(18’)</a:t>
            </a:r>
          </a:p>
        </p:txBody>
      </p:sp>
    </p:spTree>
    <p:extLst>
      <p:ext uri="{BB962C8B-B14F-4D97-AF65-F5344CB8AC3E}">
        <p14:creationId xmlns:p14="http://schemas.microsoft.com/office/powerpoint/2010/main" val="410858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77341" y="4480303"/>
            <a:ext cx="11076459" cy="207749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4480303"/>
            <a:ext cx="102108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(bar, scatter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, Map plot : 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: </a:t>
            </a:r>
            <a:r>
              <a:rPr lang="ko-KR" altLang="en-US" sz="1400" dirty="0"/>
              <a:t>같은 추세</a:t>
            </a:r>
            <a:r>
              <a:rPr lang="en-US" altLang="ko-KR" sz="1400" dirty="0"/>
              <a:t>.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East Asia : </a:t>
            </a:r>
            <a:r>
              <a:rPr lang="ko-KR" altLang="en-US" sz="1400" dirty="0"/>
              <a:t>전체 대륙의 </a:t>
            </a:r>
            <a:r>
              <a:rPr lang="en-US" altLang="ko-KR" sz="1400" dirty="0"/>
              <a:t>15%, </a:t>
            </a:r>
            <a:r>
              <a:rPr lang="ko-KR" altLang="en-US" sz="1400" dirty="0"/>
              <a:t>인구수는 </a:t>
            </a:r>
            <a:r>
              <a:rPr lang="en-US" altLang="ko-KR" sz="1400" dirty="0"/>
              <a:t>20.3% (16/78.7 :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/Wo)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 Issue :  </a:t>
            </a:r>
            <a:r>
              <a:rPr lang="ko-KR" altLang="en-US" sz="1400" dirty="0"/>
              <a:t>응답자의 유의미하게 증가-</a:t>
            </a:r>
            <a:r>
              <a:rPr lang="en-US" altLang="ko-KR" sz="1400" dirty="0"/>
              <a:t>&gt;</a:t>
            </a:r>
            <a:r>
              <a:rPr lang="ko-KR" altLang="en-US" sz="1400" dirty="0"/>
              <a:t>가설</a:t>
            </a:r>
            <a:r>
              <a:rPr lang="en-US" altLang="ko-KR" sz="1400" dirty="0"/>
              <a:t>:  china</a:t>
            </a:r>
            <a:r>
              <a:rPr lang="ko-KR" altLang="en-US" sz="1400" dirty="0"/>
              <a:t>의 급격한 증가 때문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 이상치 감안 </a:t>
            </a:r>
            <a:r>
              <a:rPr lang="en-US" altLang="ko-KR" sz="1400" dirty="0"/>
              <a:t>: 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 수</a:t>
            </a:r>
            <a:r>
              <a:rPr lang="en-US" altLang="ko-KR" sz="1400" dirty="0"/>
              <a:t>: 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</a:t>
            </a:r>
            <a:r>
              <a:rPr lang="ko-KR" altLang="en-US" sz="1400" dirty="0"/>
              <a:t>모두에서 증가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우리 팀도 </a:t>
            </a:r>
            <a:r>
              <a:rPr lang="en-US" altLang="ko-KR" sz="1400" dirty="0"/>
              <a:t>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응답자가 되는 영광을 기를</a:t>
            </a:r>
            <a:r>
              <a:rPr lang="en-US" altLang="ko-KR" sz="1400" dirty="0"/>
              <a:t>….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824018"/>
            <a:ext cx="5014393" cy="367178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53207" y="971227"/>
            <a:ext cx="4449600" cy="3437155"/>
            <a:chOff x="6802600" y="3133426"/>
            <a:chExt cx="4449600" cy="34371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600" y="3133426"/>
              <a:ext cx="4449600" cy="3437155"/>
            </a:xfrm>
            <a:prstGeom prst="rect">
              <a:avLst/>
            </a:prstGeom>
          </p:spPr>
        </p:pic>
        <p:cxnSp>
          <p:nvCxnSpPr>
            <p:cNvPr id="23" name="직선 연결선 22"/>
            <p:cNvCxnSpPr/>
            <p:nvPr/>
          </p:nvCxnSpPr>
          <p:spPr>
            <a:xfrm flipV="1">
              <a:off x="7490770" y="4114800"/>
              <a:ext cx="2948630" cy="1070350"/>
            </a:xfrm>
            <a:prstGeom prst="line">
              <a:avLst/>
            </a:prstGeom>
            <a:ln w="57150" cap="flat" cmpd="sng" algn="ctr">
              <a:solidFill>
                <a:schemeClr val="accent2">
                  <a:alpha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1096800" y="481329"/>
            <a:ext cx="5654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Kaggle’s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Transformation: World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East Asia</a:t>
            </a:r>
          </a:p>
        </p:txBody>
      </p:sp>
    </p:spTree>
    <p:extLst>
      <p:ext uri="{BB962C8B-B14F-4D97-AF65-F5344CB8AC3E}">
        <p14:creationId xmlns:p14="http://schemas.microsoft.com/office/powerpoint/2010/main" val="225392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/>
          <p:cNvSpPr/>
          <p:nvPr/>
        </p:nvSpPr>
        <p:spPr>
          <a:xfrm>
            <a:off x="6221079" y="4291065"/>
            <a:ext cx="5835529" cy="221317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1.2 User Transformation in East Asia:  Prediction of outliers(18’)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347072" y="4381988"/>
            <a:ext cx="5583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18’ :</a:t>
            </a: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United 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Satates</a:t>
            </a:r>
            <a:r>
              <a:rPr lang="ko-KR" altLang="en-US" sz="1600" dirty="0">
                <a:latin typeface="Yu Gothic UI" panose="020B0500000000000000" pitchFamily="34" charset="-128"/>
              </a:rPr>
              <a:t>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India </a:t>
            </a:r>
            <a:r>
              <a:rPr lang="ko-KR" altLang="en-US" sz="1600" dirty="0">
                <a:latin typeface="Yu Gothic UI" panose="020B0500000000000000" pitchFamily="34" charset="-128"/>
              </a:rPr>
              <a:t>사이의 유저 변동</a:t>
            </a:r>
            <a:endParaRPr lang="en-US" altLang="ko-KR" sz="1600" dirty="0">
              <a:latin typeface="Yu Gothic UI" panose="020B0500000000000000" pitchFamily="34" charset="-128"/>
            </a:endParaRP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China</a:t>
            </a:r>
            <a:r>
              <a:rPr lang="ko-KR" altLang="en-US" sz="1600" dirty="0">
                <a:latin typeface="Yu Gothic UI" panose="020B0500000000000000" pitchFamily="34" charset="-128"/>
              </a:rPr>
              <a:t>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600" dirty="0">
                <a:latin typeface="Yu Gothic UI" panose="020B0500000000000000" pitchFamily="34" charset="-128"/>
              </a:rPr>
              <a:t>년에 기록적 증가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 UI" panose="020B0500000000000000" pitchFamily="34" charset="-128"/>
              </a:rPr>
              <a:t>+ </a:t>
            </a:r>
            <a:r>
              <a:rPr lang="ko-KR" altLang="en-US" sz="1600" dirty="0">
                <a:latin typeface="Yu Gothic UI" panose="020B0500000000000000" pitchFamily="34" charset="-128"/>
              </a:rPr>
              <a:t>대만은 없고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600" dirty="0">
                <a:latin typeface="Yu Gothic UI" panose="020B0500000000000000" pitchFamily="34" charset="-128"/>
              </a:rPr>
              <a:t>중국만 증가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: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동아시아 정치 상황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Issue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의심 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7" y="849257"/>
            <a:ext cx="5611480" cy="565498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26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00" y="1031105"/>
            <a:ext cx="3574771" cy="3094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590194" y="15996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 rot="10800000">
            <a:off x="5228970" y="5105400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아래쪽 화살표 23"/>
          <p:cNvSpPr/>
          <p:nvPr/>
        </p:nvSpPr>
        <p:spPr>
          <a:xfrm>
            <a:off x="7672154" y="13329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57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298191" y="2524124"/>
            <a:ext cx="4436609" cy="3800475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1.3 user Transformation in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B66AC9-E538-46B3-AB86-093FB184358C}"/>
              </a:ext>
            </a:extLst>
          </p:cNvPr>
          <p:cNvSpPr txBox="1"/>
          <p:nvPr/>
        </p:nvSpPr>
        <p:spPr>
          <a:xfrm>
            <a:off x="7391400" y="2524125"/>
            <a:ext cx="4191000" cy="350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dirty="0">
                <a:latin typeface="Yu Gothic UI" panose="020B0500000000000000" pitchFamily="34" charset="-128"/>
              </a:rPr>
              <a:t>총 인구 수 </a:t>
            </a:r>
            <a:r>
              <a:rPr lang="en-US" altLang="ko-KR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Yu Gothic UI" panose="020B0500000000000000" pitchFamily="34" charset="-128"/>
              </a:rPr>
              <a:t>중국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14</a:t>
            </a:r>
            <a:r>
              <a:rPr lang="ko-KR" altLang="en-US" sz="1400" dirty="0">
                <a:latin typeface="Yu Gothic UI" panose="020B0500000000000000" pitchFamily="34" charset="-128"/>
              </a:rPr>
              <a:t>억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(85%), </a:t>
            </a:r>
            <a:r>
              <a:rPr lang="ko-KR" altLang="en-US" sz="1400" dirty="0">
                <a:latin typeface="Yu Gothic UI" panose="020B0500000000000000" pitchFamily="34" charset="-128"/>
              </a:rPr>
              <a:t>일본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1.3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한국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0.5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대만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0.2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중국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인구수에 비해 적은 응답자 수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일본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2019</a:t>
            </a:r>
            <a:r>
              <a:rPr lang="ko-KR" altLang="en-US" sz="1400" dirty="0">
                <a:latin typeface="Yu Gothic UI" panose="020B0500000000000000" pitchFamily="34" charset="-128"/>
              </a:rPr>
              <a:t>년 부터 중국 추월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대만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400" dirty="0">
                <a:latin typeface="Yu Gothic UI" panose="020B0500000000000000" pitchFamily="34" charset="-128"/>
              </a:rPr>
              <a:t>년도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 0 : </a:t>
            </a:r>
            <a:r>
              <a:rPr lang="ko-KR" altLang="en-US" sz="1400" dirty="0">
                <a:latin typeface="Yu Gothic UI" panose="020B0500000000000000" pitchFamily="34" charset="-128"/>
              </a:rPr>
              <a:t>외교문제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증가 추세가 미약하지만 있다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한국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일본과 인구수 대비 비슷한 수준의 응답자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동아시아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응답자 수가 더 증가 할 것이다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4362"/>
            <a:ext cx="6995963" cy="494783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27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53584"/>
              </p:ext>
            </p:extLst>
          </p:nvPr>
        </p:nvGraphicFramePr>
        <p:xfrm>
          <a:off x="7451090" y="838200"/>
          <a:ext cx="2695574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648913208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823697874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933966138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427509848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인구수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251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93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0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17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14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274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40969"/>
                  </a:ext>
                </a:extLst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 flipV="1">
            <a:off x="1143000" y="3886200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43400" y="4507854"/>
            <a:ext cx="990600" cy="119318"/>
          </a:xfrm>
          <a:prstGeom prst="line">
            <a:avLst/>
          </a:prstGeom>
          <a:ln w="57150" cap="flat" cmpd="sng" algn="ctr">
            <a:solidFill>
              <a:srgbClr val="00B05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943600" y="4419600"/>
            <a:ext cx="1009243" cy="304800"/>
          </a:xfrm>
          <a:prstGeom prst="line">
            <a:avLst/>
          </a:prstGeom>
          <a:ln w="57150" cap="flat" cmpd="sng" algn="ctr">
            <a:solidFill>
              <a:srgbClr val="00B0F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718356" y="3707178"/>
            <a:ext cx="1084425" cy="868862"/>
          </a:xfrm>
          <a:prstGeom prst="line">
            <a:avLst/>
          </a:prstGeom>
          <a:ln w="57150" cap="flat" cmpd="sng" algn="ctr">
            <a:solidFill>
              <a:srgbClr val="FFC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9966000" y="1021883"/>
            <a:ext cx="1587825" cy="1080870"/>
            <a:chOff x="10118400" y="1021883"/>
            <a:chExt cx="1587825" cy="1080870"/>
          </a:xfrm>
        </p:grpSpPr>
        <p:grpSp>
          <p:nvGrpSpPr>
            <p:cNvPr id="43" name="그룹 42"/>
            <p:cNvGrpSpPr/>
            <p:nvPr/>
          </p:nvGrpSpPr>
          <p:grpSpPr>
            <a:xfrm>
              <a:off x="10118400" y="1181523"/>
              <a:ext cx="1084425" cy="868862"/>
              <a:chOff x="3420187" y="2033514"/>
              <a:chExt cx="1084425" cy="868862"/>
            </a:xfrm>
          </p:grpSpPr>
          <p:cxnSp>
            <p:nvCxnSpPr>
              <p:cNvPr id="40" name="직선 연결선 39"/>
              <p:cNvCxnSpPr/>
              <p:nvPr/>
            </p:nvCxnSpPr>
            <p:spPr>
              <a:xfrm flipV="1">
                <a:off x="3420187" y="2033514"/>
                <a:ext cx="1084425" cy="868862"/>
              </a:xfrm>
              <a:prstGeom prst="line">
                <a:avLst/>
              </a:prstGeom>
              <a:ln w="57150" cap="flat" cmpd="sng" algn="ctr">
                <a:solidFill>
                  <a:srgbClr val="FFC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V="1">
                <a:off x="3420187" y="2783058"/>
                <a:ext cx="990600" cy="119318"/>
              </a:xfrm>
              <a:prstGeom prst="line">
                <a:avLst/>
              </a:prstGeom>
              <a:ln w="57150" cap="flat" cmpd="sng" algn="ctr">
                <a:solidFill>
                  <a:srgbClr val="00B05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flipV="1">
                <a:off x="3420187" y="2597576"/>
                <a:ext cx="1009243" cy="304800"/>
              </a:xfrm>
              <a:prstGeom prst="line">
                <a:avLst/>
              </a:prstGeom>
              <a:ln w="57150" cap="flat" cmpd="sng" algn="ctr">
                <a:solidFill>
                  <a:srgbClr val="00B0F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11146693" y="102188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Yu Gothic UI" panose="020B0500000000000000" pitchFamily="34" charset="-128"/>
                </a:rPr>
                <a:t>일본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146693" y="137636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중국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146693" y="1570314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한국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146693" y="1794976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대만</a:t>
              </a:r>
            </a:p>
          </p:txBody>
        </p:sp>
      </p:grpSp>
      <p:cxnSp>
        <p:nvCxnSpPr>
          <p:cNvPr id="50" name="직선 연결선 49"/>
          <p:cNvCxnSpPr/>
          <p:nvPr/>
        </p:nvCxnSpPr>
        <p:spPr>
          <a:xfrm flipV="1">
            <a:off x="9966000" y="1584291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70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>
          <a:xfrm>
            <a:off x="3352800" y="1295400"/>
            <a:ext cx="8494182" cy="4953000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2.1 Gender Transformation:  World Vs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28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984" y="1443497"/>
            <a:ext cx="3467100" cy="4039884"/>
            <a:chOff x="8610600" y="1141716"/>
            <a:chExt cx="3467100" cy="4039884"/>
          </a:xfrm>
        </p:grpSpPr>
        <p:sp>
          <p:nvSpPr>
            <p:cNvPr id="17" name="object 3"/>
            <p:cNvSpPr/>
            <p:nvPr/>
          </p:nvSpPr>
          <p:spPr>
            <a:xfrm>
              <a:off x="8610600" y="1141716"/>
              <a:ext cx="3467100" cy="4039884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8809373" y="1234003"/>
              <a:ext cx="323022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Yu Gothic UI" panose="020B0500000000000000" pitchFamily="34" charset="-128"/>
                </a:rPr>
                <a:t>World: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여성 응답자의 비율이 증가 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(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여전히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20%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이하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)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응답자 수는 전 성별이 증가하는 추세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</a:rPr>
                <a:t>우리 팀도 </a:t>
              </a:r>
              <a:r>
                <a:rPr lang="ko-KR" altLang="en-US" sz="1600" dirty="0">
                  <a:solidFill>
                    <a:srgbClr val="C00000"/>
                  </a:solidFill>
                  <a:latin typeface="Yu Gothic UI" panose="020B0500000000000000" pitchFamily="34" charset="-128"/>
                </a:rPr>
                <a:t>여성 구성원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 높은 팀으로써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2022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년도 응답자로 기여 하고싶다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. 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34268" y="2078573"/>
              <a:ext cx="79710" cy="357401"/>
            </a:xfrm>
            <a:prstGeom prst="rect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747136" y="1930819"/>
              <a:ext cx="79710" cy="357401"/>
            </a:xfrm>
            <a:prstGeom prst="rect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702340" y="1295400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691563" y="2024959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84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2.2 Gender Transformation in East Asia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47" y="587040"/>
            <a:ext cx="2570712" cy="2160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2" y="838200"/>
            <a:ext cx="5638800" cy="56388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29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72012" y="2956823"/>
            <a:ext cx="6419989" cy="3291577"/>
            <a:chOff x="5772012" y="1128022"/>
            <a:chExt cx="6419989" cy="3291577"/>
          </a:xfrm>
        </p:grpSpPr>
        <p:sp>
          <p:nvSpPr>
            <p:cNvPr id="17" name="object 3"/>
            <p:cNvSpPr/>
            <p:nvPr/>
          </p:nvSpPr>
          <p:spPr>
            <a:xfrm>
              <a:off x="5772012" y="1128022"/>
              <a:ext cx="6284597" cy="3291577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5901954" y="2599111"/>
              <a:ext cx="61094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[</a:t>
              </a:r>
              <a:r>
                <a:rPr lang="ko-KR" altLang="en-US" sz="1200" dirty="0">
                  <a:latin typeface="Yu Gothic" panose="020B0400000000000000" pitchFamily="34" charset="-128"/>
                </a:rPr>
                <a:t>고점대비 </a:t>
              </a:r>
              <a:r>
                <a:rPr lang="ko-KR" altLang="en-US" sz="1200" dirty="0" err="1">
                  <a:latin typeface="Yu Gothic" panose="020B0400000000000000" pitchFamily="34" charset="-128"/>
                </a:rPr>
                <a:t>저점</a:t>
              </a:r>
              <a:r>
                <a:rPr lang="ko-KR" altLang="en-US" sz="1200" dirty="0">
                  <a:latin typeface="Yu Gothic" panose="020B0400000000000000" pitchFamily="34" charset="-128"/>
                </a:rPr>
                <a:t> 비교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+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여성 응답자의 수와 남성 응답자의 </a:t>
              </a:r>
              <a:r>
                <a:rPr lang="ko-KR" altLang="en-US" sz="1200" b="1" dirty="0">
                  <a:solidFill>
                    <a:srgbClr val="C00000"/>
                  </a:solidFill>
                  <a:latin typeface="Yu Gothic" panose="020B0400000000000000" pitchFamily="34" charset="-128"/>
                </a:rPr>
                <a:t>비율이 거의 변하지 않는 것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을 알 수 있으며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이는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비교하여 차이가 나는 부분이다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u Gothic" panose="020B0400000000000000" pitchFamily="34" charset="-128"/>
                </a:rPr>
                <a:t>상대적으로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East Asia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내의 </a:t>
              </a:r>
              <a:r>
                <a:rPr lang="ko-KR" altLang="en-US" sz="1200" dirty="0">
                  <a:solidFill>
                    <a:srgbClr val="FF0000"/>
                  </a:solidFill>
                  <a:latin typeface="Yu Gothic" panose="020B0400000000000000" pitchFamily="34" charset="-128"/>
                </a:rPr>
                <a:t>성별 자유도가 증가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한 것을 알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World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 해 보자면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상대적으로 보수적이었던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2017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(1.96 : 0.7 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 비해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2021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(1.87 : 2.6=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에는 오히려 더 자유로워 진 것을 볼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867400" y="1285788"/>
              <a:ext cx="6324601" cy="357401"/>
              <a:chOff x="5867400" y="1285788"/>
              <a:chExt cx="6324601" cy="357401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867400" y="1285788"/>
                <a:ext cx="79710" cy="357401"/>
              </a:xfrm>
              <a:prstGeom prst="rect">
                <a:avLst/>
              </a:prstGeom>
              <a:solidFill>
                <a:srgbClr val="87BF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046892" y="1302905"/>
                <a:ext cx="6145109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남성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(1004-&gt;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2037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 상 증가 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867400" y="1689666"/>
              <a:ext cx="6324600" cy="357401"/>
              <a:chOff x="5867400" y="1744372"/>
              <a:chExt cx="6324600" cy="35740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867400" y="1744372"/>
                <a:ext cx="79710" cy="357401"/>
              </a:xfrm>
              <a:prstGeom prst="rect">
                <a:avLst/>
              </a:prstGeom>
              <a:solidFill>
                <a:srgbClr val="D994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046892" y="1745961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 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여성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(183-&gt;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327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1.8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 증가 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5867400" y="2093544"/>
              <a:ext cx="6324600" cy="392384"/>
              <a:chOff x="5867400" y="2093544"/>
              <a:chExt cx="6324600" cy="39238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867400" y="2128527"/>
                <a:ext cx="79710" cy="357401"/>
              </a:xfrm>
              <a:prstGeom prst="rect">
                <a:avLst/>
              </a:prstGeom>
              <a:solidFill>
                <a:srgbClr val="CBD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046892" y="2093544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 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기타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(8-&gt;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64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8</a:t>
                </a:r>
                <a:r>
                  <a:rPr lang="ko-KR" altLang="en-US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배 증가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</a:p>
            </p:txBody>
          </p:sp>
        </p:grpSp>
      </p:grpSp>
      <p:cxnSp>
        <p:nvCxnSpPr>
          <p:cNvPr id="10" name="직선 연결선 9"/>
          <p:cNvCxnSpPr/>
          <p:nvPr/>
        </p:nvCxnSpPr>
        <p:spPr>
          <a:xfrm flipV="1">
            <a:off x="1096800" y="2359328"/>
            <a:ext cx="3893030" cy="1407776"/>
          </a:xfrm>
          <a:prstGeom prst="line">
            <a:avLst/>
          </a:prstGeom>
          <a:ln w="57150" cap="flat" cmpd="sng" algn="ctr">
            <a:solidFill>
              <a:schemeClr val="accent2">
                <a:alpha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49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1282576" y="1557444"/>
            <a:ext cx="4737224" cy="4386156"/>
            <a:chOff x="1282576" y="1557444"/>
            <a:chExt cx="4737224" cy="4386156"/>
          </a:xfrm>
        </p:grpSpPr>
        <p:sp>
          <p:nvSpPr>
            <p:cNvPr id="20" name="object 3"/>
            <p:cNvSpPr txBox="1">
              <a:spLocks/>
            </p:cNvSpPr>
            <p:nvPr/>
          </p:nvSpPr>
          <p:spPr>
            <a:xfrm>
              <a:off x="1955039" y="1557444"/>
              <a:ext cx="4064761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 및 목적 </a:t>
              </a:r>
            </a:p>
          </p:txBody>
        </p:sp>
        <p:sp>
          <p:nvSpPr>
            <p:cNvPr id="23" name="object 3"/>
            <p:cNvSpPr txBox="1">
              <a:spLocks/>
            </p:cNvSpPr>
            <p:nvPr/>
          </p:nvSpPr>
          <p:spPr>
            <a:xfrm>
              <a:off x="1955039" y="2283290"/>
              <a:ext cx="281495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데이터 분석</a:t>
              </a:r>
            </a:p>
          </p:txBody>
        </p:sp>
        <p:sp>
          <p:nvSpPr>
            <p:cNvPr id="28" name="object 4"/>
            <p:cNvSpPr txBox="1">
              <a:spLocks/>
            </p:cNvSpPr>
            <p:nvPr/>
          </p:nvSpPr>
          <p:spPr>
            <a:xfrm>
              <a:off x="1955039" y="3018186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</a:t>
              </a:r>
              <a:r>
                <a:rPr lang="ko-KR" altLang="en-US" sz="2800" kern="0" spc="254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결과</a:t>
              </a:r>
              <a:r>
                <a:rPr lang="ko-KR" altLang="en-US" sz="2800" kern="0" spc="-69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1" name="object 4"/>
            <p:cNvSpPr txBox="1">
              <a:spLocks/>
            </p:cNvSpPr>
            <p:nvPr/>
          </p:nvSpPr>
          <p:spPr>
            <a:xfrm>
              <a:off x="1955039" y="3753082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고찰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6" name="object 4"/>
            <p:cNvSpPr txBox="1">
              <a:spLocks/>
            </p:cNvSpPr>
            <p:nvPr/>
          </p:nvSpPr>
          <p:spPr>
            <a:xfrm>
              <a:off x="1955039" y="4487978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요약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282576" y="1700769"/>
              <a:ext cx="691913" cy="4242831"/>
              <a:chOff x="407545" y="1157514"/>
              <a:chExt cx="691913" cy="4242831"/>
            </a:xfrm>
          </p:grpSpPr>
          <p:sp>
            <p:nvSpPr>
              <p:cNvPr id="19" name="object 2"/>
              <p:cNvSpPr txBox="1"/>
              <p:nvPr/>
            </p:nvSpPr>
            <p:spPr>
              <a:xfrm>
                <a:off x="720363" y="1157514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01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1" name="object 4"/>
              <p:cNvSpPr/>
              <p:nvPr/>
            </p:nvSpPr>
            <p:spPr>
              <a:xfrm>
                <a:off x="407545" y="1340790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2" name="object 2"/>
              <p:cNvSpPr txBox="1"/>
              <p:nvPr/>
            </p:nvSpPr>
            <p:spPr>
              <a:xfrm>
                <a:off x="720363" y="1913976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2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4" name="object 4"/>
              <p:cNvSpPr/>
              <p:nvPr/>
            </p:nvSpPr>
            <p:spPr>
              <a:xfrm>
                <a:off x="426595" y="211690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6" name="object 2"/>
              <p:cNvSpPr txBox="1"/>
              <p:nvPr/>
            </p:nvSpPr>
            <p:spPr>
              <a:xfrm>
                <a:off x="720363" y="267043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03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7" name="object 3"/>
              <p:cNvSpPr/>
              <p:nvPr/>
            </p:nvSpPr>
            <p:spPr>
              <a:xfrm>
                <a:off x="420369" y="286347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9" name="object 2"/>
              <p:cNvSpPr txBox="1"/>
              <p:nvPr/>
            </p:nvSpPr>
            <p:spPr>
              <a:xfrm>
                <a:off x="720363" y="341700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4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0" name="object 3"/>
              <p:cNvSpPr/>
              <p:nvPr/>
            </p:nvSpPr>
            <p:spPr>
              <a:xfrm>
                <a:off x="420369" y="361003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4" name="object 2"/>
              <p:cNvSpPr txBox="1"/>
              <p:nvPr/>
            </p:nvSpPr>
            <p:spPr>
              <a:xfrm>
                <a:off x="720363" y="416356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05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5" name="object 3"/>
              <p:cNvSpPr/>
              <p:nvPr/>
            </p:nvSpPr>
            <p:spPr>
              <a:xfrm>
                <a:off x="420369" y="435660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8" name="object 2"/>
              <p:cNvSpPr txBox="1"/>
              <p:nvPr/>
            </p:nvSpPr>
            <p:spPr>
              <a:xfrm>
                <a:off x="720363" y="491013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06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9" name="object 3"/>
              <p:cNvSpPr/>
              <p:nvPr/>
            </p:nvSpPr>
            <p:spPr>
              <a:xfrm>
                <a:off x="420369" y="5103165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40" name="object 4"/>
            <p:cNvSpPr txBox="1">
              <a:spLocks/>
            </p:cNvSpPr>
            <p:nvPr/>
          </p:nvSpPr>
          <p:spPr>
            <a:xfrm>
              <a:off x="1955039" y="5222874"/>
              <a:ext cx="152781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참고문헌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</p:grpSp>
      <p:sp>
        <p:nvSpPr>
          <p:cNvPr id="42" name="object 4"/>
          <p:cNvSpPr/>
          <p:nvPr/>
        </p:nvSpPr>
        <p:spPr>
          <a:xfrm>
            <a:off x="257628" y="638628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object 4"/>
          <p:cNvSpPr/>
          <p:nvPr/>
        </p:nvSpPr>
        <p:spPr>
          <a:xfrm>
            <a:off x="449307" y="43514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" y="228600"/>
            <a:ext cx="3887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1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2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b</a:t>
            </a:r>
            <a:r>
              <a:rPr sz="4000" spc="-2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</a:t>
            </a:r>
            <a:r>
              <a:rPr sz="4000" spc="4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65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f</a:t>
            </a:r>
            <a:r>
              <a:rPr sz="4000" spc="-6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18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C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1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s</a:t>
            </a:r>
            <a:endParaRPr sz="4000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46310" y="4595814"/>
            <a:ext cx="11412289" cy="18587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Age Transformation: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97744" y="933085"/>
            <a:ext cx="10309420" cy="3662729"/>
            <a:chOff x="891980" y="823359"/>
            <a:chExt cx="10309420" cy="366272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" y="823359"/>
              <a:ext cx="5127820" cy="366272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580" y="823359"/>
              <a:ext cx="5127820" cy="3662729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304800" y="4648200"/>
            <a:ext cx="109460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</a:t>
            </a:r>
            <a:r>
              <a:rPr lang="ko-KR" altLang="en-US" sz="1500" b="1" dirty="0">
                <a:solidFill>
                  <a:srgbClr val="665641"/>
                </a:solidFill>
              </a:rPr>
              <a:t>연도별 </a:t>
            </a:r>
            <a:r>
              <a:rPr lang="en-US" altLang="ko-KR" sz="1500" b="1" dirty="0">
                <a:solidFill>
                  <a:srgbClr val="665641"/>
                </a:solidFill>
              </a:rPr>
              <a:t>World</a:t>
            </a:r>
            <a:r>
              <a:rPr lang="ko-KR" altLang="en-US" sz="1500" b="1" dirty="0">
                <a:solidFill>
                  <a:srgbClr val="665641"/>
                </a:solidFill>
              </a:rPr>
              <a:t>와 </a:t>
            </a:r>
            <a:r>
              <a:rPr lang="en-US" altLang="ko-KR" sz="1500" b="1" dirty="0">
                <a:solidFill>
                  <a:srgbClr val="665641"/>
                </a:solidFill>
              </a:rPr>
              <a:t>East Asia</a:t>
            </a:r>
            <a:r>
              <a:rPr lang="ko-KR" altLang="en-US" sz="1500" b="1" dirty="0">
                <a:solidFill>
                  <a:srgbClr val="665641"/>
                </a:solidFill>
              </a:rPr>
              <a:t>의 연령 변화 </a:t>
            </a:r>
            <a:r>
              <a:rPr lang="en-US" altLang="ko-KR" sz="1500" b="1" dirty="0">
                <a:solidFill>
                  <a:srgbClr val="665641"/>
                </a:solidFill>
              </a:rPr>
              <a:t>: Stacked scatter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Age data</a:t>
            </a:r>
            <a:r>
              <a:rPr lang="ko-KR" altLang="en-US" sz="1500" dirty="0"/>
              <a:t>의 경우 </a:t>
            </a:r>
            <a:r>
              <a:rPr lang="en-US" altLang="ko-KR" sz="1500" dirty="0"/>
              <a:t>2017</a:t>
            </a:r>
            <a:r>
              <a:rPr lang="ko-KR" altLang="en-US" sz="1500" dirty="0"/>
              <a:t>년 </a:t>
            </a:r>
            <a:r>
              <a:rPr lang="en-US" altLang="ko-KR" sz="1500" dirty="0"/>
              <a:t>data</a:t>
            </a:r>
            <a:r>
              <a:rPr lang="ko-KR" altLang="en-US" sz="1500" dirty="0"/>
              <a:t>가 없음</a:t>
            </a:r>
            <a:r>
              <a:rPr lang="en-US" altLang="ko-KR" sz="1500" dirty="0"/>
              <a:t>. 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World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</a:t>
            </a:r>
            <a:r>
              <a:rPr lang="en-US" altLang="ko-KR" sz="1500" b="1" dirty="0">
                <a:solidFill>
                  <a:srgbClr val="C00000"/>
                </a:solidFill>
              </a:rPr>
              <a:t> 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</a:t>
            </a:r>
            <a:r>
              <a:rPr lang="ko-KR" altLang="en-US" sz="1500" dirty="0"/>
              <a:t> </a:t>
            </a:r>
            <a:r>
              <a:rPr lang="en-US" altLang="ko-KR" sz="1500" dirty="0"/>
              <a:t>Asia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 </a:t>
            </a:r>
            <a:r>
              <a:rPr lang="en-US" altLang="ko-KR" sz="1500" b="1" dirty="0">
                <a:solidFill>
                  <a:srgbClr val="C00000"/>
                </a:solidFill>
              </a:rPr>
              <a:t>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응답자 숫자는 증가하지만 비율이 안정화 된 것으로 보임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811831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3"/>
          <p:cNvSpPr/>
          <p:nvPr/>
        </p:nvSpPr>
        <p:spPr>
          <a:xfrm>
            <a:off x="7017424" y="1752600"/>
            <a:ext cx="4850726" cy="28956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3.2 Age Transformation in 2017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6534"/>
            <a:ext cx="6503074" cy="55740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7249950" y="1905000"/>
            <a:ext cx="4618200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17’ East Asia</a:t>
            </a:r>
            <a:r>
              <a:rPr lang="ko-KR" altLang="en-US" b="1" dirty="0">
                <a:solidFill>
                  <a:srgbClr val="665641"/>
                </a:solidFill>
                <a:latin typeface="Yu Gothic" panose="020B0400000000000000" pitchFamily="34" charset="-128"/>
              </a:rPr>
              <a:t>의 연령 비율 </a:t>
            </a:r>
            <a:r>
              <a:rPr lang="en-US" altLang="ko-KR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Box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2017</a:t>
            </a:r>
            <a:r>
              <a:rPr lang="ko-KR" altLang="en-US" sz="1500" dirty="0">
                <a:latin typeface="Yu Gothic" panose="020B0400000000000000" pitchFamily="34" charset="-128"/>
              </a:rPr>
              <a:t> </a:t>
            </a: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: data</a:t>
            </a:r>
            <a:r>
              <a:rPr lang="ko-KR" altLang="en-US" sz="1500" dirty="0">
                <a:latin typeface="Yu Gothic" panose="020B0400000000000000" pitchFamily="34" charset="-128"/>
              </a:rPr>
              <a:t>가 구</a:t>
            </a:r>
            <a:r>
              <a:rPr lang="ko-KR" altLang="en-US" sz="1400" dirty="0">
                <a:latin typeface="Yu Gothic" panose="020B0400000000000000" pitchFamily="34" charset="-128"/>
              </a:rPr>
              <a:t>간이 아닌 개별 숫자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구간을 나누면 앞의 그래프에 추가 가능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Bar plot</a:t>
            </a:r>
            <a:r>
              <a:rPr lang="ko-KR" altLang="en-US" sz="1400" dirty="0">
                <a:latin typeface="Yu Gothic" panose="020B0400000000000000" pitchFamily="34" charset="-128"/>
              </a:rPr>
              <a:t>을 그릴 수 있는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</a:t>
            </a:r>
            <a:r>
              <a:rPr lang="ko-KR" altLang="en-US" sz="1400" dirty="0">
                <a:latin typeface="Yu Gothic" panose="020B0400000000000000" pitchFamily="34" charset="-128"/>
              </a:rPr>
              <a:t>였기 때문에 그려 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중국에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ko-KR" altLang="en-US" sz="1400" dirty="0">
                <a:latin typeface="Yu Gothic" panose="020B0400000000000000" pitchFamily="34" charset="-128"/>
              </a:rPr>
              <a:t>세가 보이는데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 err="1">
                <a:latin typeface="Yu Gothic" panose="020B0400000000000000" pitchFamily="34" charset="-128"/>
              </a:rPr>
              <a:t>결측치</a:t>
            </a:r>
            <a:r>
              <a:rPr lang="ko-KR" altLang="en-US" sz="1400" dirty="0">
                <a:latin typeface="Yu Gothic" panose="020B0400000000000000" pitchFamily="34" charset="-128"/>
              </a:rPr>
              <a:t> 제거는 일부러 하지 않음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5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65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3.3  Age Transformation in East Asia(21’)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0" y="1028699"/>
            <a:ext cx="6493830" cy="54115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6741608" y="990600"/>
            <a:ext cx="5029200" cy="544962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797474" y="1232386"/>
            <a:ext cx="497333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17’ East Asia</a:t>
            </a:r>
            <a:r>
              <a:rPr lang="ko-KR" altLang="en-US" sz="1500" b="1" dirty="0">
                <a:solidFill>
                  <a:srgbClr val="665641"/>
                </a:solidFill>
              </a:rPr>
              <a:t> 각 나라의 연령 비율 </a:t>
            </a:r>
            <a:r>
              <a:rPr lang="en-US" altLang="ko-KR" sz="1500" b="1" dirty="0">
                <a:solidFill>
                  <a:srgbClr val="665641"/>
                </a:solidFill>
              </a:rPr>
              <a:t>: Heat Map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 Asia 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50% </a:t>
            </a:r>
            <a:r>
              <a:rPr lang="ko-KR" altLang="en-US" sz="1500" dirty="0"/>
              <a:t>이상 </a:t>
            </a:r>
            <a:r>
              <a:rPr lang="en-US" altLang="ko-KR" sz="1500" dirty="0"/>
              <a:t>20~30</a:t>
            </a:r>
            <a:r>
              <a:rPr lang="ko-KR" altLang="en-US" sz="1500" dirty="0"/>
              <a:t>대</a:t>
            </a:r>
            <a:endParaRPr lang="en-US" altLang="ko-KR" sz="1500" dirty="0"/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한국</a:t>
            </a:r>
            <a:r>
              <a:rPr lang="en-US" altLang="ko-KR" sz="1500" dirty="0"/>
              <a:t>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20</a:t>
            </a:r>
            <a:r>
              <a:rPr lang="ko-KR" altLang="en-US" sz="1500" dirty="0"/>
              <a:t>대가 가장 높음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</a:t>
            </a:r>
            <a:r>
              <a:rPr lang="ko-KR" altLang="en-US" sz="1500" dirty="0"/>
              <a:t>대 이상 응답자의 수도 많다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대만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비교적 </a:t>
            </a:r>
            <a:r>
              <a:rPr lang="en-US" altLang="ko-KR" sz="1500" dirty="0"/>
              <a:t>30</a:t>
            </a:r>
            <a:r>
              <a:rPr lang="ko-KR" altLang="en-US" sz="1500" dirty="0"/>
              <a:t>대 이상 응답자의 수가 적다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중국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30</a:t>
            </a:r>
            <a:r>
              <a:rPr lang="ko-KR" altLang="en-US" sz="1500" dirty="0"/>
              <a:t>대 이하 응답자 </a:t>
            </a:r>
            <a:r>
              <a:rPr lang="en-US" altLang="ko-KR" sz="1500" dirty="0"/>
              <a:t>70% </a:t>
            </a:r>
            <a:r>
              <a:rPr lang="ko-KR" altLang="en-US" sz="1500" dirty="0"/>
              <a:t>이상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평균 수명과 연관</a:t>
            </a:r>
            <a:r>
              <a:rPr lang="en-US" altLang="ko-KR" sz="1500" dirty="0"/>
              <a:t>?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일본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고령화 나라 답게 전 연령 고르게 분포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나이가 많아도 </a:t>
            </a:r>
            <a:r>
              <a:rPr lang="en-US" altLang="ko-KR" sz="1500" dirty="0"/>
              <a:t>Kaggle</a:t>
            </a:r>
            <a:r>
              <a:rPr lang="ko-KR" altLang="en-US" sz="1500" dirty="0"/>
              <a:t>을 응답자 많음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74943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4.1 Job Transformation: World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21933"/>
            <a:ext cx="6019801" cy="56184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6477000" y="1301995"/>
            <a:ext cx="5257801" cy="428809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1B061-60D9-42A9-9531-8745DFC34C94}"/>
              </a:ext>
            </a:extLst>
          </p:cNvPr>
          <p:cNvSpPr/>
          <p:nvPr/>
        </p:nvSpPr>
        <p:spPr>
          <a:xfrm>
            <a:off x="6688648" y="1412021"/>
            <a:ext cx="4834504" cy="417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21’ World Vs 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 연령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 :</a:t>
            </a: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East Asia </a:t>
            </a:r>
            <a:r>
              <a:rPr lang="ko-KR" altLang="en-US" sz="1400" dirty="0">
                <a:latin typeface="Yu Gothic" panose="020B0400000000000000" pitchFamily="34" charset="-128"/>
              </a:rPr>
              <a:t>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world</a:t>
            </a:r>
            <a:r>
              <a:rPr lang="ko-KR" altLang="en-US" sz="1400" dirty="0">
                <a:latin typeface="Yu Gothic" panose="020B0400000000000000" pitchFamily="34" charset="-128"/>
              </a:rPr>
              <a:t>모두에서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30% </a:t>
            </a:r>
            <a:r>
              <a:rPr lang="ko-KR" altLang="en-US" sz="1400" dirty="0">
                <a:latin typeface="Yu Gothic" panose="020B0400000000000000" pitchFamily="34" charset="-128"/>
              </a:rPr>
              <a:t>이상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</a:t>
            </a:r>
            <a:r>
              <a:rPr lang="ko-KR" altLang="en-US" sz="1400" dirty="0">
                <a:latin typeface="Yu Gothic" panose="020B0400000000000000" pitchFamily="34" charset="-128"/>
              </a:rPr>
              <a:t> 가장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Students</a:t>
            </a:r>
            <a:r>
              <a:rPr lang="ko-KR" altLang="en-US" sz="1400" dirty="0">
                <a:latin typeface="Yu Gothic" panose="020B0400000000000000" pitchFamily="34" charset="-128"/>
              </a:rPr>
              <a:t>가 포함 되어 있기 때문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Data Scientist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 높은 비율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dirty="0">
                <a:latin typeface="Yu Gothic" panose="020B0400000000000000" pitchFamily="34" charset="-128"/>
              </a:rPr>
              <a:t>상대적으로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b="1" dirty="0">
                <a:solidFill>
                  <a:schemeClr val="accent5"/>
                </a:solidFill>
                <a:latin typeface="Yu Gothic" panose="020B0400000000000000" pitchFamily="34" charset="-128"/>
              </a:rPr>
              <a:t>비율 상 낮음</a:t>
            </a:r>
            <a:r>
              <a:rPr lang="en-US" altLang="ko-KR" sz="1400" b="1" dirty="0">
                <a:solidFill>
                  <a:schemeClr val="accent5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	=  </a:t>
            </a:r>
            <a:r>
              <a:rPr lang="ko-KR" altLang="en-US" sz="1400" dirty="0">
                <a:latin typeface="Yu Gothic" panose="020B0400000000000000" pitchFamily="34" charset="-128"/>
              </a:rPr>
              <a:t>절대적 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‘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수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’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 부족</a:t>
            </a:r>
            <a:endParaRPr lang="en-US" altLang="ko-KR" sz="1600" b="1" dirty="0">
              <a:solidFill>
                <a:srgbClr val="FF6E8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anose="020B0400000000000000" pitchFamily="34" charset="-128"/>
              </a:rPr>
              <a:t>우리는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dirty="0">
                <a:latin typeface="Yu Gothic" panose="020B0400000000000000" pitchFamily="34" charset="-128"/>
              </a:rPr>
              <a:t>에서 수가 부족한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600" dirty="0">
                <a:latin typeface="Yu Gothic" panose="020B0400000000000000" pitchFamily="34" charset="-128"/>
              </a:rPr>
              <a:t>를 선택하여 앞으로 나아가고자 한다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3407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3"/>
          <p:cNvSpPr/>
          <p:nvPr/>
        </p:nvSpPr>
        <p:spPr>
          <a:xfrm>
            <a:off x="533400" y="4528750"/>
            <a:ext cx="11125200" cy="199132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6" r="50000" b="25135"/>
          <a:stretch/>
        </p:blipFill>
        <p:spPr>
          <a:xfrm>
            <a:off x="838200" y="1238003"/>
            <a:ext cx="4285712" cy="2952997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4.2 Job Transformation: 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5519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Others</a:t>
            </a:r>
            <a:r>
              <a:rPr lang="ko-KR" altLang="en-US" sz="1400" dirty="0">
                <a:latin typeface="Yu Gothic" panose="020B0400000000000000" pitchFamily="34" charset="-128"/>
              </a:rPr>
              <a:t>를 제외한 각 직업들이 증가하는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400" dirty="0">
                <a:latin typeface="Yu Gothic" panose="020B0400000000000000" pitchFamily="34" charset="-128"/>
              </a:rPr>
              <a:t>가 높은 비중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2022</a:t>
            </a:r>
            <a:r>
              <a:rPr lang="ko-KR" altLang="en-US" sz="1400" dirty="0">
                <a:latin typeface="Yu Gothic" panose="020B0400000000000000" pitchFamily="34" charset="-128"/>
              </a:rPr>
              <a:t>년에 더 증가 할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BCD69E-38B0-437D-B701-8C5DEFDC07F0}"/>
              </a:ext>
            </a:extLst>
          </p:cNvPr>
          <p:cNvSpPr/>
          <p:nvPr/>
        </p:nvSpPr>
        <p:spPr>
          <a:xfrm>
            <a:off x="6124112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scientist, </a:t>
            </a:r>
            <a:r>
              <a:rPr lang="ko-KR" altLang="en-US" sz="1400" dirty="0">
                <a:latin typeface="Yu Gothic" panose="020B0400000000000000" pitchFamily="34" charset="-128"/>
              </a:rPr>
              <a:t>의 비율이 증가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434" b="20325"/>
          <a:stretch/>
        </p:blipFill>
        <p:spPr>
          <a:xfrm>
            <a:off x="6154575" y="1238003"/>
            <a:ext cx="4343400" cy="31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0"/>
          <a:stretch/>
        </p:blipFill>
        <p:spPr>
          <a:xfrm>
            <a:off x="742046" y="665995"/>
            <a:ext cx="5109572" cy="3965009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5.1 Degree Transformation: World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3"/>
          <p:cNvSpPr/>
          <p:nvPr/>
        </p:nvSpPr>
        <p:spPr>
          <a:xfrm>
            <a:off x="525057" y="4575196"/>
            <a:ext cx="5543550" cy="19533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8510" y="4558071"/>
            <a:ext cx="5633690" cy="1547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pie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World</a:t>
            </a:r>
            <a:r>
              <a:rPr lang="en-US" altLang="ko-KR" sz="14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90%</a:t>
            </a:r>
            <a:r>
              <a:rPr lang="ko-KR" altLang="en-US" sz="1400" dirty="0"/>
              <a:t> 이상  학사 이상의 학위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East Asia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85% </a:t>
            </a:r>
            <a:r>
              <a:rPr lang="ko-KR" altLang="en-US" sz="1400" dirty="0"/>
              <a:t>정도 학사 이상의 학위</a:t>
            </a:r>
            <a:endParaRPr lang="en-US" altLang="ko-KR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48195DC-681E-439D-A76B-B03DBE733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8"/>
          <a:stretch/>
        </p:blipFill>
        <p:spPr>
          <a:xfrm>
            <a:off x="6843118" y="824729"/>
            <a:ext cx="4076296" cy="364754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7E39B0E6-297F-4D31-826A-5A89232F55AE}"/>
              </a:ext>
            </a:extLst>
          </p:cNvPr>
          <p:cNvSpPr/>
          <p:nvPr/>
        </p:nvSpPr>
        <p:spPr>
          <a:xfrm>
            <a:off x="6248400" y="4575196"/>
            <a:ext cx="5579608" cy="130745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DA87-B558-47FA-B280-073600FD2D57}"/>
              </a:ext>
            </a:extLst>
          </p:cNvPr>
          <p:cNvSpPr/>
          <p:nvPr/>
        </p:nvSpPr>
        <p:spPr>
          <a:xfrm>
            <a:off x="6319875" y="4736160"/>
            <a:ext cx="5122782" cy="9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연도별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sunburst 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석사 학위를 가진 응답자가 매년 가장 높은 비율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7154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6781800" y="1371600"/>
            <a:ext cx="4787348" cy="45720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5.3 Degree Transformation in East Asia detail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9" b="6795"/>
          <a:stretch/>
        </p:blipFill>
        <p:spPr>
          <a:xfrm>
            <a:off x="118852" y="1011724"/>
            <a:ext cx="6212374" cy="50883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922823" y="1600200"/>
            <a:ext cx="45071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East Asia</a:t>
            </a:r>
            <a:r>
              <a:rPr lang="ko-KR" altLang="en-US" sz="1200" dirty="0"/>
              <a:t>내의 국가별로 살펴 보더라도</a:t>
            </a:r>
            <a:r>
              <a:rPr lang="en-US" altLang="ko-KR" sz="1200" dirty="0"/>
              <a:t>, </a:t>
            </a:r>
            <a:r>
              <a:rPr lang="ko-KR" altLang="en-US" sz="1200" dirty="0"/>
              <a:t>대부분의 나라는 석사 학위를 취득한 응답자들이 </a:t>
            </a:r>
            <a:r>
              <a:rPr lang="en-US" altLang="ko-KR" sz="1200" dirty="0"/>
              <a:t>40%</a:t>
            </a:r>
            <a:r>
              <a:rPr lang="ko-KR" altLang="en-US" sz="1200" dirty="0"/>
              <a:t>이상이다</a:t>
            </a:r>
            <a:r>
              <a:rPr lang="en-US" altLang="ko-KR" sz="1200" dirty="0"/>
              <a:t>.  </a:t>
            </a:r>
            <a:r>
              <a:rPr lang="ko-KR" altLang="en-US" sz="1200" dirty="0"/>
              <a:t>특히 대만의 경우 응답자의 </a:t>
            </a:r>
            <a:r>
              <a:rPr lang="en-US" altLang="ko-KR" sz="1200" dirty="0"/>
              <a:t>50%</a:t>
            </a:r>
            <a:r>
              <a:rPr lang="ko-KR" altLang="en-US" sz="1200" dirty="0"/>
              <a:t>이상이 석사학위를 가지고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특이하게도 한국은 학사 학위를 가진 응답자가 석사학위를 가진 응답자 보다 </a:t>
            </a:r>
            <a:r>
              <a:rPr lang="en-US" altLang="ko-KR" sz="1200" dirty="0"/>
              <a:t>10% </a:t>
            </a:r>
            <a:r>
              <a:rPr lang="ko-KR" altLang="en-US" sz="1200" dirty="0"/>
              <a:t>더 많았으며</a:t>
            </a:r>
            <a:r>
              <a:rPr lang="en-US" altLang="ko-KR" sz="1200" dirty="0"/>
              <a:t>, </a:t>
            </a:r>
            <a:r>
              <a:rPr lang="ko-KR" altLang="en-US" sz="1200" dirty="0"/>
              <a:t>박사학위 이상을 가진 응답자의 비율이 </a:t>
            </a:r>
            <a:r>
              <a:rPr lang="en-US" altLang="ko-KR" sz="1200" dirty="0"/>
              <a:t>17%</a:t>
            </a:r>
            <a:r>
              <a:rPr lang="ko-KR" altLang="en-US" sz="1200" dirty="0"/>
              <a:t>로 </a:t>
            </a:r>
            <a:r>
              <a:rPr lang="en-US" altLang="ko-KR" sz="1200" dirty="0"/>
              <a:t>2</a:t>
            </a:r>
            <a:r>
              <a:rPr lang="ko-KR" altLang="en-US" sz="1200" dirty="0"/>
              <a:t>위와 약 </a:t>
            </a:r>
            <a:r>
              <a:rPr lang="en-US" altLang="ko-KR" sz="1200" dirty="0"/>
              <a:t>3%</a:t>
            </a:r>
            <a:r>
              <a:rPr lang="ko-KR" altLang="en-US" sz="1200" dirty="0"/>
              <a:t>이상 차이 나는 것을 알 수 있다</a:t>
            </a:r>
            <a:r>
              <a:rPr lang="en-US" altLang="ko-KR" sz="1200" dirty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823" y="3727466"/>
            <a:ext cx="4602879" cy="2749534"/>
          </a:xfrm>
          <a:prstGeom prst="rect">
            <a:avLst/>
          </a:prstGeom>
        </p:spPr>
      </p:pic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9654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CE9F9-576C-46EC-99F4-2F1DA02696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37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6F9AA7-B5FE-45F0-82CD-30D42F35A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6" y="918115"/>
            <a:ext cx="5723914" cy="4088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F15E67-7A9D-45F3-8430-1AEB91D1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918115"/>
            <a:ext cx="5723914" cy="4088510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600" y="4953000"/>
            <a:ext cx="10311907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경력의 추세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Stacked Scatter plot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&lt; 2</a:t>
            </a:r>
            <a:r>
              <a:rPr lang="ko-KR" altLang="en-US" sz="1400" dirty="0"/>
              <a:t>년 </a:t>
            </a:r>
            <a:r>
              <a:rPr lang="en-US" altLang="ko-KR" sz="1400" dirty="0"/>
              <a:t>: </a:t>
            </a:r>
            <a:r>
              <a:rPr lang="ko-KR" altLang="en-US" sz="1400" dirty="0"/>
              <a:t>전체 </a:t>
            </a:r>
            <a:r>
              <a:rPr lang="en-US" altLang="ko-KR" sz="1400" dirty="0"/>
              <a:t>50%</a:t>
            </a:r>
            <a:r>
              <a:rPr lang="ko-KR" altLang="en-US" sz="1400" dirty="0"/>
              <a:t>를 차지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 years : World</a:t>
            </a:r>
            <a:r>
              <a:rPr lang="ko-KR" altLang="en-US" sz="1400" dirty="0"/>
              <a:t>에서는 감소</a:t>
            </a:r>
            <a:r>
              <a:rPr lang="en-US" altLang="ko-KR" sz="1400" dirty="0"/>
              <a:t>, East Asia </a:t>
            </a:r>
            <a:r>
              <a:rPr lang="ko-KR" altLang="en-US" sz="1400" dirty="0"/>
              <a:t>비율 유지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2021  </a:t>
            </a:r>
            <a:r>
              <a:rPr lang="ko-KR" altLang="en-US" sz="1400" dirty="0"/>
              <a:t>기타 </a:t>
            </a:r>
            <a:r>
              <a:rPr lang="en-US" altLang="ko-KR" sz="1400" dirty="0"/>
              <a:t>data </a:t>
            </a:r>
            <a:r>
              <a:rPr lang="ko-KR" altLang="en-US" sz="1400" dirty="0"/>
              <a:t>사라짐 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56521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2440D-83D3-4AEF-B779-7658029896E3}"/>
              </a:ext>
            </a:extLst>
          </p:cNvPr>
          <p:cNvGrpSpPr/>
          <p:nvPr/>
        </p:nvGrpSpPr>
        <p:grpSpPr>
          <a:xfrm>
            <a:off x="2327041" y="1021705"/>
            <a:ext cx="7502759" cy="4159895"/>
            <a:chOff x="1092507" y="1448509"/>
            <a:chExt cx="8681568" cy="45592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BFEC51-E0D1-4646-97BD-10066E602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0"/>
            <a:stretch/>
          </p:blipFill>
          <p:spPr>
            <a:xfrm>
              <a:off x="4763925" y="1448509"/>
              <a:ext cx="5010150" cy="455224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302887-D41C-4D4D-8544-D702D411C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r="12729"/>
            <a:stretch/>
          </p:blipFill>
          <p:spPr>
            <a:xfrm>
              <a:off x="1092507" y="1448510"/>
              <a:ext cx="4372376" cy="4559247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6F6120B-96CB-4ABE-BD7D-DBD06137E8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38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7CF66F96-F215-492D-B931-A4C285D3B598}"/>
              </a:ext>
            </a:extLst>
          </p:cNvPr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46163C-204A-4420-826A-2B9887E63530}"/>
              </a:ext>
            </a:extLst>
          </p:cNvPr>
          <p:cNvSpPr/>
          <p:nvPr/>
        </p:nvSpPr>
        <p:spPr>
          <a:xfrm>
            <a:off x="609600" y="4852377"/>
            <a:ext cx="5181600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  </a:t>
            </a:r>
            <a:r>
              <a:rPr lang="ko-KR" altLang="en-US" sz="1400" dirty="0"/>
              <a:t> 비교적 양의 상관관계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5-10</a:t>
            </a:r>
            <a:r>
              <a:rPr lang="ko-KR" altLang="en-US" sz="1400" dirty="0"/>
              <a:t>년의 경력에도 </a:t>
            </a:r>
            <a:r>
              <a:rPr lang="en-US" altLang="ko-KR" sz="1400" dirty="0"/>
              <a:t>45%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20,000$ </a:t>
            </a:r>
            <a:r>
              <a:rPr lang="ko-KR" altLang="en-US" sz="1400" dirty="0"/>
              <a:t>이하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10</a:t>
            </a:r>
            <a:r>
              <a:rPr lang="ko-KR" altLang="en-US" sz="1400" dirty="0"/>
              <a:t>년 이상 경력에는 </a:t>
            </a:r>
            <a:r>
              <a:rPr lang="en-US" altLang="ko-KR" sz="1400" dirty="0"/>
              <a:t>30%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100,000$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받음</a:t>
            </a:r>
            <a:endParaRPr lang="en-US" altLang="ko-KR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6D18A9-1152-48E7-8ABA-EC984505A426}"/>
              </a:ext>
            </a:extLst>
          </p:cNvPr>
          <p:cNvSpPr/>
          <p:nvPr/>
        </p:nvSpPr>
        <p:spPr>
          <a:xfrm>
            <a:off x="5791200" y="4852377"/>
            <a:ext cx="5181600" cy="1719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World </a:t>
            </a:r>
            <a:r>
              <a:rPr lang="ko-KR" altLang="en-US" sz="1400" dirty="0"/>
              <a:t>보다 더 양의 상관관계를 명확하게 보여줌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</a:t>
            </a:r>
            <a:r>
              <a:rPr lang="ko-KR" altLang="en-US" sz="1400" dirty="0"/>
              <a:t>년 경력의 </a:t>
            </a:r>
            <a:r>
              <a:rPr lang="en-US" altLang="ko-KR" sz="1400" dirty="0"/>
              <a:t>36%</a:t>
            </a:r>
            <a:r>
              <a:rPr lang="ko-KR" altLang="en-US" sz="1400" dirty="0"/>
              <a:t>가 위가 목표하는 연봉 수령</a:t>
            </a:r>
            <a:r>
              <a:rPr lang="en-US" altLang="ko-KR" sz="1400" dirty="0"/>
              <a:t>.</a:t>
            </a:r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 </a:t>
            </a:r>
            <a:r>
              <a:rPr lang="en-US" altLang="ko-KR" sz="1400" dirty="0"/>
              <a:t>World</a:t>
            </a:r>
            <a:r>
              <a:rPr lang="ko-KR" altLang="en-US" sz="1400" dirty="0"/>
              <a:t>에 비해 높은 연봉을 받기 힘들지만</a:t>
            </a:r>
            <a:r>
              <a:rPr lang="en-US" altLang="ko-KR" sz="1400" dirty="0"/>
              <a:t>, </a:t>
            </a:r>
            <a:r>
              <a:rPr lang="ko-KR" altLang="en-US" sz="1400" dirty="0"/>
              <a:t>낮은 경력에도 최저의 연봉을 받지 않음</a:t>
            </a:r>
            <a:r>
              <a:rPr lang="en-US" altLang="ko-KR" sz="140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FFA58E-BE0E-4B53-9B8F-25B369F9E331}"/>
              </a:ext>
            </a:extLst>
          </p:cNvPr>
          <p:cNvSpPr/>
          <p:nvPr/>
        </p:nvSpPr>
        <p:spPr>
          <a:xfrm>
            <a:off x="8100060" y="1874519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966FE6-920C-4518-A122-841AD8937EF1}"/>
              </a:ext>
            </a:extLst>
          </p:cNvPr>
          <p:cNvSpPr/>
          <p:nvPr/>
        </p:nvSpPr>
        <p:spPr>
          <a:xfrm>
            <a:off x="4919980" y="1874518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567830-E194-46B6-9A6D-812B90DB96E3}"/>
              </a:ext>
            </a:extLst>
          </p:cNvPr>
          <p:cNvSpPr/>
          <p:nvPr/>
        </p:nvSpPr>
        <p:spPr>
          <a:xfrm>
            <a:off x="7087018" y="2362200"/>
            <a:ext cx="1155706" cy="2244318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307853-697D-46C8-B4D0-C74C75552AA1}"/>
              </a:ext>
            </a:extLst>
          </p:cNvPr>
          <p:cNvSpPr/>
          <p:nvPr/>
        </p:nvSpPr>
        <p:spPr>
          <a:xfrm>
            <a:off x="3841747" y="2438400"/>
            <a:ext cx="1155706" cy="2189750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6F589B-0479-4048-8B5B-00340E8698D3}"/>
              </a:ext>
            </a:extLst>
          </p:cNvPr>
          <p:cNvSpPr/>
          <p:nvPr/>
        </p:nvSpPr>
        <p:spPr>
          <a:xfrm>
            <a:off x="9582140" y="5938837"/>
            <a:ext cx="1155706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2911B8-EEB7-43AB-95CF-B787D34C0DD4}"/>
              </a:ext>
            </a:extLst>
          </p:cNvPr>
          <p:cNvSpPr/>
          <p:nvPr/>
        </p:nvSpPr>
        <p:spPr>
          <a:xfrm>
            <a:off x="7396846" y="5938837"/>
            <a:ext cx="2137680" cy="288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404376-A766-4D8A-9C0A-3BCD30798683}"/>
              </a:ext>
            </a:extLst>
          </p:cNvPr>
          <p:cNvSpPr/>
          <p:nvPr/>
        </p:nvSpPr>
        <p:spPr>
          <a:xfrm>
            <a:off x="6324600" y="6246958"/>
            <a:ext cx="1918124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86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6676004" y="1676400"/>
            <a:ext cx="5075806" cy="378228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7.1 Salary Transformation :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WorldVs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5507" y="1801081"/>
            <a:ext cx="4876800" cy="3388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Bar-H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World(2.9%)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50%</a:t>
            </a:r>
            <a:r>
              <a:rPr lang="ko-KR" altLang="en-US" sz="1400" dirty="0">
                <a:latin typeface="Yu Gothic" panose="020B0400000000000000" pitchFamily="34" charset="-128"/>
              </a:rPr>
              <a:t>이상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 250,000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World(59.2%)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(50.3%)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적음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</a:rPr>
              <a:t>= East Asia</a:t>
            </a:r>
            <a:r>
              <a:rPr lang="ko-KR" altLang="en-US" sz="1400" dirty="0">
                <a:latin typeface="Yu Gothic" panose="020B0400000000000000" pitchFamily="34" charset="-128"/>
              </a:rPr>
              <a:t>의 연봉 빈부격차가 덜하다</a:t>
            </a:r>
            <a:r>
              <a:rPr lang="en-US" altLang="ko-KR" sz="1400" dirty="0">
                <a:latin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$ 25,000~60,000: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24%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로 가장 높은 구간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우리가 목표하는 연봉 구간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09F41-EE23-4DC1-BBE2-D9C9F36B9E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39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pic>
        <p:nvPicPr>
          <p:cNvPr id="1026" name="Picture 2" descr="C:\Users\jiwon\Downloads\newplot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3" t="10168" r="-286" b="10166"/>
          <a:stretch/>
        </p:blipFill>
        <p:spPr bwMode="auto">
          <a:xfrm>
            <a:off x="342900" y="1447800"/>
            <a:ext cx="6172201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5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rPr>
              <a:t>분석 배경 및 목적 </a:t>
            </a:r>
          </a:p>
        </p:txBody>
      </p:sp>
      <p:sp>
        <p:nvSpPr>
          <p:cNvPr id="47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01</a:t>
            </a:r>
            <a:r>
              <a:rPr sz="1800" b="1" spc="-3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8" name="object 4"/>
          <p:cNvSpPr/>
          <p:nvPr/>
        </p:nvSpPr>
        <p:spPr>
          <a:xfrm>
            <a:off x="1283970" y="188465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5029200" y="1240924"/>
            <a:ext cx="6771598" cy="2188075"/>
            <a:chOff x="5080477" y="1259567"/>
            <a:chExt cx="6771598" cy="2188075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5569383" y="1259567"/>
              <a:ext cx="6282692" cy="2188075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7" name="object 3"/>
            <p:cNvSpPr txBox="1">
              <a:spLocks/>
            </p:cNvSpPr>
            <p:nvPr/>
          </p:nvSpPr>
          <p:spPr>
            <a:xfrm>
              <a:off x="5867400" y="1394392"/>
              <a:ext cx="5562600" cy="186397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1.1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정의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1.2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대회 개요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1.3 Introduction : Data Science</a:t>
              </a:r>
              <a:endParaRPr lang="ko-KR" altLang="en-US" sz="1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1.4 Introduction :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배경과 목적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1.5 </a:t>
              </a:r>
              <a:r>
                <a:rPr lang="ko-KR" altLang="en-US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캐글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제출</a:t>
              </a:r>
            </a:p>
          </p:txBody>
        </p:sp>
        <p:sp>
          <p:nvSpPr>
            <p:cNvPr id="60" name="이등변 삼각형 59"/>
            <p:cNvSpPr/>
            <p:nvPr/>
          </p:nvSpPr>
          <p:spPr>
            <a:xfrm rot="16200000">
              <a:off x="5052155" y="151638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7.2 Salary Transformation : Salary and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Dgree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6200" y="1024976"/>
            <a:ext cx="7772400" cy="4842424"/>
            <a:chOff x="152400" y="1024976"/>
            <a:chExt cx="7772400" cy="48424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022" y="1024976"/>
              <a:ext cx="4794778" cy="484242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r="12851"/>
            <a:stretch/>
          </p:blipFill>
          <p:spPr>
            <a:xfrm>
              <a:off x="152400" y="1024976"/>
              <a:ext cx="3988430" cy="4842424"/>
            </a:xfrm>
            <a:prstGeom prst="rect">
              <a:avLst/>
            </a:prstGeom>
          </p:spPr>
        </p:pic>
      </p:grpSp>
      <p:sp>
        <p:nvSpPr>
          <p:cNvPr id="17" name="object 3"/>
          <p:cNvSpPr/>
          <p:nvPr/>
        </p:nvSpPr>
        <p:spPr>
          <a:xfrm>
            <a:off x="7620000" y="1489433"/>
            <a:ext cx="4284209" cy="353976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66604" y="1564496"/>
            <a:ext cx="4144396" cy="306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 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학위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봉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~20,000 : 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학위에 상관없이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</a:rPr>
              <a:t>정도는 연봉 </a:t>
            </a:r>
            <a:r>
              <a:rPr lang="en-US" altLang="ko-KR" sz="1200" dirty="0">
                <a:latin typeface="Yu Gothic" panose="020B0400000000000000" pitchFamily="34" charset="-128"/>
              </a:rPr>
              <a:t>20,000$ </a:t>
            </a:r>
            <a:r>
              <a:rPr lang="ko-KR" altLang="en-US" sz="1200" dirty="0">
                <a:latin typeface="Yu Gothic" panose="020B0400000000000000" pitchFamily="34" charset="-128"/>
              </a:rPr>
              <a:t>이하</a:t>
            </a:r>
            <a:r>
              <a:rPr lang="en-US" altLang="ko-KR" sz="1200" dirty="0">
                <a:latin typeface="Yu Gothic" panose="020B0400000000000000" pitchFamily="34" charset="-128"/>
              </a:rPr>
              <a:t>. </a:t>
            </a:r>
            <a:r>
              <a:rPr lang="ko-KR" altLang="en-US" sz="1200" b="1" dirty="0">
                <a:latin typeface="Yu Gothic" panose="020B0400000000000000" pitchFamily="34" charset="-128"/>
              </a:rPr>
              <a:t>학생</a:t>
            </a:r>
            <a:r>
              <a:rPr lang="ko-KR" altLang="en-US" sz="1200" dirty="0">
                <a:latin typeface="Yu Gothic" panose="020B0400000000000000" pitchFamily="34" charset="-128"/>
              </a:rPr>
              <a:t>에서 오는 비율 일거라 추측</a:t>
            </a:r>
            <a:r>
              <a:rPr lang="en-US" altLang="ko-KR" sz="1200" dirty="0">
                <a:latin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학사 학위만으로도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이상이 받음</a:t>
            </a: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(World : 20%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미만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박사 학위 이상을 받아도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받기 힘듦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9059"/>
              </p:ext>
            </p:extLst>
          </p:nvPr>
        </p:nvGraphicFramePr>
        <p:xfrm>
          <a:off x="-66394" y="6858000"/>
          <a:ext cx="4845090" cy="1557187"/>
        </p:xfrm>
        <a:graphic>
          <a:graphicData uri="http://schemas.openxmlformats.org/drawingml/2006/table">
            <a:tbl>
              <a:tblPr/>
              <a:tblGrid>
                <a:gridCol w="375912">
                  <a:extLst>
                    <a:ext uri="{9D8B030D-6E8A-4147-A177-3AD203B41FA5}">
                      <a16:colId xmlns:a16="http://schemas.microsoft.com/office/drawing/2014/main" val="4053676003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311808402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869438501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148397420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100001939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702568075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775771158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22297175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38302880"/>
                    </a:ext>
                  </a:extLst>
                </a:gridCol>
              </a:tblGrid>
              <a:tr h="113437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163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06444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683380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180861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436288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B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686087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349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67860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07643"/>
              </p:ext>
            </p:extLst>
          </p:nvPr>
        </p:nvGraphicFramePr>
        <p:xfrm>
          <a:off x="4859905" y="6858441"/>
          <a:ext cx="6036696" cy="1548268"/>
        </p:xfrm>
        <a:graphic>
          <a:graphicData uri="http://schemas.openxmlformats.org/drawingml/2006/table">
            <a:tbl>
              <a:tblPr/>
              <a:tblGrid>
                <a:gridCol w="468364">
                  <a:extLst>
                    <a:ext uri="{9D8B030D-6E8A-4147-A177-3AD203B41FA5}">
                      <a16:colId xmlns:a16="http://schemas.microsoft.com/office/drawing/2014/main" val="3546299689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413558890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766514987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45550172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92430281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850910914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209315796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4278080104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1858803956"/>
                    </a:ext>
                  </a:extLst>
                </a:gridCol>
              </a:tblGrid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625426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115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984721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6643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267060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799778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55584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452706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3CFFDE-82F0-4A8C-8C00-5C58878C42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40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6AB6D6-DA34-401D-AAEC-4E8559154816}"/>
              </a:ext>
            </a:extLst>
          </p:cNvPr>
          <p:cNvSpPr/>
          <p:nvPr/>
        </p:nvSpPr>
        <p:spPr>
          <a:xfrm>
            <a:off x="886942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E2AD49-4767-4187-A529-3E3339AFB0C5}"/>
              </a:ext>
            </a:extLst>
          </p:cNvPr>
          <p:cNvSpPr/>
          <p:nvPr/>
        </p:nvSpPr>
        <p:spPr>
          <a:xfrm>
            <a:off x="1927287" y="1839857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AF12C7-7CF2-4D62-BB83-3DD5EC499D6B}"/>
              </a:ext>
            </a:extLst>
          </p:cNvPr>
          <p:cNvSpPr/>
          <p:nvPr/>
        </p:nvSpPr>
        <p:spPr>
          <a:xfrm>
            <a:off x="4032637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4F2CA5-42D7-47C5-AA46-6AC8BD4C826D}"/>
              </a:ext>
            </a:extLst>
          </p:cNvPr>
          <p:cNvSpPr/>
          <p:nvPr/>
        </p:nvSpPr>
        <p:spPr>
          <a:xfrm>
            <a:off x="5092592" y="1843516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62EC13-4473-4B23-BAC6-B2FE04D22573}"/>
              </a:ext>
            </a:extLst>
          </p:cNvPr>
          <p:cNvSpPr/>
          <p:nvPr/>
        </p:nvSpPr>
        <p:spPr>
          <a:xfrm>
            <a:off x="2973005" y="2993409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D8F699-3752-4978-B7F2-48719B23DD29}"/>
              </a:ext>
            </a:extLst>
          </p:cNvPr>
          <p:cNvSpPr/>
          <p:nvPr/>
        </p:nvSpPr>
        <p:spPr>
          <a:xfrm>
            <a:off x="6110334" y="2994890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BB3DB-6CE2-4435-B4C7-57877DD99774}"/>
              </a:ext>
            </a:extLst>
          </p:cNvPr>
          <p:cNvSpPr/>
          <p:nvPr/>
        </p:nvSpPr>
        <p:spPr>
          <a:xfrm>
            <a:off x="7722844" y="4015023"/>
            <a:ext cx="1085201" cy="297897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4DF9E-C3D6-4B7F-9F77-0C2DEB746662}"/>
              </a:ext>
            </a:extLst>
          </p:cNvPr>
          <p:cNvSpPr/>
          <p:nvPr/>
        </p:nvSpPr>
        <p:spPr>
          <a:xfrm>
            <a:off x="7722844" y="3150835"/>
            <a:ext cx="1649756" cy="297897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40A17C-106D-4EBF-9E85-65EBA119C72C}"/>
              </a:ext>
            </a:extLst>
          </p:cNvPr>
          <p:cNvSpPr/>
          <p:nvPr/>
        </p:nvSpPr>
        <p:spPr>
          <a:xfrm>
            <a:off x="7722844" y="2282802"/>
            <a:ext cx="1092821" cy="297897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51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1" y="1161108"/>
            <a:ext cx="2249012" cy="1774221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419100" y="4879204"/>
            <a:ext cx="11239500" cy="1750196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8.1 Language Transformation. (World/East Asia)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97673" y="1142034"/>
            <a:ext cx="8714094" cy="3713018"/>
            <a:chOff x="1139672" y="940679"/>
            <a:chExt cx="9452128" cy="402748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672" y="940679"/>
              <a:ext cx="4698736" cy="40274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064" y="940680"/>
              <a:ext cx="4698736" cy="402748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4875"/>
          <a:stretch/>
        </p:blipFill>
        <p:spPr>
          <a:xfrm>
            <a:off x="389283" y="1636336"/>
            <a:ext cx="1277350" cy="18341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1365" y="1142287"/>
            <a:ext cx="2552700" cy="3339312"/>
          </a:xfrm>
          <a:prstGeom prst="roundRect">
            <a:avLst/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u Gothic" panose="020B0400000000000000" pitchFamily="34" charset="-128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5526" y="4940570"/>
            <a:ext cx="107920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프로그래밍 언어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Python 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World </a:t>
            </a:r>
            <a:r>
              <a:rPr lang="ko-KR" altLang="en-US" sz="1200" dirty="0">
                <a:latin typeface="Yu Gothic" panose="020B0400000000000000" pitchFamily="34" charset="-128"/>
              </a:rPr>
              <a:t>의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80%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,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b="1" dirty="0">
                <a:solidFill>
                  <a:srgbClr val="FF6E8A"/>
                </a:solidFill>
                <a:latin typeface="Yu Gothic" panose="020B0400000000000000" pitchFamily="34" charset="-128"/>
              </a:rPr>
              <a:t>의 경우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85% </a:t>
            </a:r>
            <a:r>
              <a:rPr lang="ko-KR" altLang="en-US" sz="1200" dirty="0">
                <a:latin typeface="Yu Gothic" panose="020B0400000000000000" pitchFamily="34" charset="-128"/>
              </a:rPr>
              <a:t>정도가 사용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현재 우리도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으로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project</a:t>
            </a:r>
            <a:r>
              <a:rPr lang="ko-KR" altLang="en-US" sz="1200" dirty="0">
                <a:latin typeface="Yu Gothic" panose="020B0400000000000000" pitchFamily="34" charset="-128"/>
              </a:rPr>
              <a:t>를 진행 했는데 앞으로도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을 열심히 배워서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200" dirty="0">
                <a:latin typeface="Yu Gothic" panose="020B0400000000000000" pitchFamily="34" charset="-128"/>
              </a:rPr>
              <a:t>의 경력자가 될 수 있기를 </a:t>
            </a:r>
            <a:r>
              <a:rPr lang="en-US" altLang="ko-KR" sz="1200" dirty="0">
                <a:latin typeface="Yu Gothic" panose="020B0400000000000000" pitchFamily="34" charset="-128"/>
              </a:rPr>
              <a:t>!!</a:t>
            </a:r>
            <a:endParaRPr lang="ko-KR" altLang="en-US" sz="1200" dirty="0">
              <a:latin typeface="Yu Gothic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676" y="3972265"/>
            <a:ext cx="116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endParaRPr lang="ko-KR" altLang="en-US" sz="2000" dirty="0">
              <a:latin typeface="Yu Gothic" panose="020B0400000000000000" pitchFamily="34" charset="-128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0575" y="3570729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832320" y="3579108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3400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5306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F627EE2-A4A4-44A8-BB66-5F2072093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41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716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295400"/>
            <a:ext cx="6782275" cy="3124199"/>
            <a:chOff x="5028725" y="1419225"/>
            <a:chExt cx="6782275" cy="278169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1419225"/>
              <a:ext cx="6282692" cy="2781694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542435"/>
              <a:ext cx="5562600" cy="260981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3.2 position of data scientist in East Asia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3.2.1 Salary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3.2.2 Salary-Experience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3.2.3 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3.2.4 Salary-Degree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3.2.5 Language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3.2.6 Summary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81914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295400" y="342900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3446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345554" y="1524000"/>
            <a:ext cx="5684063" cy="451263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43</a:t>
            </a:fld>
            <a:endParaRPr lang="en-US" altLang="ko-KR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Kaggle’s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2941" r="742" b="4412"/>
          <a:stretch/>
        </p:blipFill>
        <p:spPr>
          <a:xfrm>
            <a:off x="6248400" y="1407159"/>
            <a:ext cx="5534438" cy="4910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739" y="1844259"/>
            <a:ext cx="62330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동아시아에서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연봉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Research Scientist</a:t>
            </a:r>
            <a:r>
              <a:rPr lang="ko-KR" altLang="en-US" dirty="0">
                <a:latin typeface="Yu Gothic" pitchFamily="34" charset="-128"/>
              </a:rPr>
              <a:t>의 연봉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 2-6</a:t>
            </a:r>
            <a:r>
              <a:rPr lang="ko-KR" altLang="en-US" dirty="0">
                <a:latin typeface="Yu Gothic" pitchFamily="34" charset="-128"/>
              </a:rPr>
              <a:t>만달러의 비율이 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29.81%</a:t>
            </a:r>
            <a:r>
              <a:rPr lang="ko-KR" altLang="en-US" dirty="0">
                <a:latin typeface="Yu Gothic" pitchFamily="34" charset="-128"/>
              </a:rPr>
              <a:t>로 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Machine Learning Engineer</a:t>
            </a:r>
            <a:r>
              <a:rPr lang="ko-KR" altLang="en-US" dirty="0">
                <a:latin typeface="Yu Gothic" pitchFamily="34" charset="-128"/>
              </a:rPr>
              <a:t>의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연봉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</a:t>
            </a:r>
            <a:r>
              <a:rPr lang="ko-KR" altLang="en-US" dirty="0">
                <a:latin typeface="Yu Gothic" pitchFamily="34" charset="-128"/>
              </a:rPr>
              <a:t>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dirty="0">
                <a:latin typeface="Yu Gothic" pitchFamily="34" charset="-128"/>
              </a:rPr>
              <a:t>달러의 비율이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31.89%</a:t>
            </a:r>
            <a:r>
              <a:rPr lang="ko-KR" altLang="en-US" dirty="0">
                <a:latin typeface="Yu Gothic" pitchFamily="34" charset="-128"/>
              </a:rPr>
              <a:t>로 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Data Scientist</a:t>
            </a:r>
            <a:r>
              <a:rPr lang="ko-KR" altLang="en-US" dirty="0">
                <a:latin typeface="Yu Gothic" pitchFamily="34" charset="-128"/>
              </a:rPr>
              <a:t>의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연봉은 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 1,000-2</a:t>
            </a:r>
            <a:r>
              <a:rPr lang="ko-KR" altLang="en-US" dirty="0">
                <a:latin typeface="Yu Gothic" pitchFamily="34" charset="-128"/>
              </a:rPr>
              <a:t>만달러의 비율이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29.19%</a:t>
            </a:r>
            <a:r>
              <a:rPr lang="ko-KR" altLang="en-US" dirty="0">
                <a:latin typeface="Yu Gothic" pitchFamily="34" charset="-128"/>
              </a:rPr>
              <a:t>로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   </a:t>
            </a:r>
            <a:r>
              <a:rPr lang="ko-KR" altLang="en-US" spc="-125" dirty="0">
                <a:solidFill>
                  <a:srgbClr val="C00000"/>
                </a:solidFill>
                <a:latin typeface="Yu Gothic" pitchFamily="34" charset="-128"/>
                <a:cs typeface="Gulim"/>
              </a:rPr>
              <a:t>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연봉이 높을수록 전체적인 직업 비율은 감소</a:t>
            </a:r>
          </a:p>
        </p:txBody>
      </p:sp>
      <p:grpSp>
        <p:nvGrpSpPr>
          <p:cNvPr id="16" name="object 21"/>
          <p:cNvGrpSpPr/>
          <p:nvPr/>
        </p:nvGrpSpPr>
        <p:grpSpPr>
          <a:xfrm>
            <a:off x="807084" y="2541813"/>
            <a:ext cx="147320" cy="1196798"/>
            <a:chOff x="7520938" y="3289974"/>
            <a:chExt cx="147320" cy="1162558"/>
          </a:xfrm>
        </p:grpSpPr>
        <p:sp>
          <p:nvSpPr>
            <p:cNvPr id="25" name="object 22"/>
            <p:cNvSpPr/>
            <p:nvPr/>
          </p:nvSpPr>
          <p:spPr>
            <a:xfrm>
              <a:off x="7520938" y="3289974"/>
              <a:ext cx="147320" cy="370101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88B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/>
            <p:cNvSpPr/>
            <p:nvPr/>
          </p:nvSpPr>
          <p:spPr>
            <a:xfrm>
              <a:off x="7520938" y="4090803"/>
              <a:ext cx="147320" cy="361729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CDD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2"/>
          <p:cNvSpPr/>
          <p:nvPr/>
        </p:nvSpPr>
        <p:spPr>
          <a:xfrm>
            <a:off x="833373" y="4167718"/>
            <a:ext cx="121031" cy="346929"/>
          </a:xfrm>
          <a:custGeom>
            <a:avLst/>
            <a:gdLst/>
            <a:ahLst/>
            <a:cxnLst/>
            <a:rect l="l" t="t" r="r" b="b"/>
            <a:pathLst>
              <a:path w="294640" h="53339">
                <a:moveTo>
                  <a:pt x="294131" y="0"/>
                </a:moveTo>
                <a:lnTo>
                  <a:pt x="0" y="0"/>
                </a:lnTo>
                <a:lnTo>
                  <a:pt x="0" y="53339"/>
                </a:lnTo>
                <a:lnTo>
                  <a:pt x="294131" y="53339"/>
                </a:lnTo>
                <a:lnTo>
                  <a:pt x="294131" y="0"/>
                </a:lnTo>
                <a:close/>
              </a:path>
            </a:pathLst>
          </a:custGeom>
          <a:solidFill>
            <a:srgbClr val="F279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43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78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"/>
          <p:cNvSpPr/>
          <p:nvPr/>
        </p:nvSpPr>
        <p:spPr>
          <a:xfrm>
            <a:off x="322166" y="1447800"/>
            <a:ext cx="5684063" cy="422329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44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3.2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(Experience &amp; Salary)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10268" r="9991" b="11604"/>
          <a:stretch/>
        </p:blipFill>
        <p:spPr>
          <a:xfrm>
            <a:off x="6477000" y="1334428"/>
            <a:ext cx="4876800" cy="426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804" y="1913171"/>
            <a:ext cx="70923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      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경력과 연봉의 상관 관계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    </a:t>
            </a:r>
            <a:r>
              <a:rPr lang="ko-KR" altLang="en-US" sz="1600" dirty="0">
                <a:latin typeface="Yu Gothic" pitchFamily="34" charset="-128"/>
              </a:rPr>
              <a:t>경력이 없는 경우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1</a:t>
            </a:r>
            <a:r>
              <a:rPr lang="ko-KR" altLang="en-US" sz="1600" dirty="0">
                <a:latin typeface="Yu Gothic" pitchFamily="34" charset="-128"/>
              </a:rPr>
              <a:t>년 이하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1-3</a:t>
            </a:r>
            <a:r>
              <a:rPr lang="ko-KR" altLang="en-US" sz="1600" dirty="0">
                <a:latin typeface="Yu Gothic" pitchFamily="34" charset="-128"/>
              </a:rPr>
              <a:t>년은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3-10</a:t>
            </a:r>
            <a:r>
              <a:rPr lang="ko-KR" altLang="en-US" sz="1600" dirty="0">
                <a:latin typeface="Yu Gothic" pitchFamily="34" charset="-128"/>
              </a:rPr>
              <a:t>년은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2</a:t>
            </a:r>
            <a:r>
              <a:rPr lang="ko-KR" altLang="en-US" sz="1600" dirty="0">
                <a:latin typeface="Yu Gothic" pitchFamily="34" charset="-128"/>
              </a:rPr>
              <a:t>만 달러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-6</a:t>
            </a:r>
            <a:r>
              <a:rPr lang="ko-KR" altLang="en-US" sz="1600" dirty="0">
                <a:latin typeface="Yu Gothic" pitchFamily="34" charset="-128"/>
              </a:rPr>
              <a:t>만달러의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10-20</a:t>
            </a:r>
            <a:r>
              <a:rPr lang="ko-KR" altLang="en-US" sz="1600" dirty="0">
                <a:latin typeface="Yu Gothic" pitchFamily="34" charset="-128"/>
              </a:rPr>
              <a:t>년은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6</a:t>
            </a:r>
            <a:r>
              <a:rPr lang="ko-KR" altLang="en-US" sz="1600" dirty="0">
                <a:latin typeface="Yu Gothic" pitchFamily="34" charset="-128"/>
              </a:rPr>
              <a:t>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-10</a:t>
            </a:r>
            <a:r>
              <a:rPr lang="ko-KR" altLang="en-US" sz="1600" dirty="0">
                <a:latin typeface="Yu Gothic" pitchFamily="34" charset="-128"/>
              </a:rPr>
              <a:t>만 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따라서 경력이 많을수록 연봉은 증가했다</a:t>
            </a:r>
            <a:endParaRPr lang="en-US" altLang="ko-KR" dirty="0">
              <a:solidFill>
                <a:srgbClr val="FF0000"/>
              </a:solidFill>
              <a:latin typeface="Yu Gothic" pitchFamily="34" charset="-128"/>
              <a:ea typeface="Yu Gothic" pitchFamily="34" charset="-128"/>
            </a:endParaRPr>
          </a:p>
          <a:p>
            <a:endParaRPr lang="ko-KR" altLang="en-US" dirty="0">
              <a:latin typeface="Yu Gothic" pitchFamily="34" charset="-128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158842" y="326021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3902" y="4117099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828092" y="4591617"/>
            <a:ext cx="666583" cy="43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828092" y="502920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04682" y="3657820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58842" y="2786386"/>
            <a:ext cx="67095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44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133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/>
          <p:cNvSpPr/>
          <p:nvPr/>
        </p:nvSpPr>
        <p:spPr>
          <a:xfrm>
            <a:off x="342722" y="1524000"/>
            <a:ext cx="5684063" cy="422329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45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3.3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(Degree)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8934" r="8859" b="4399"/>
          <a:stretch/>
        </p:blipFill>
        <p:spPr>
          <a:xfrm>
            <a:off x="6400800" y="1053609"/>
            <a:ext cx="5638800" cy="495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81000" y="2083155"/>
            <a:ext cx="8074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altLang="ko-KR" b="1" dirty="0">
                <a:solidFill>
                  <a:srgbClr val="665641"/>
                </a:solidFill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</a:rPr>
              <a:t>의 학력 비교</a:t>
            </a:r>
            <a:endParaRPr lang="en-US" altLang="ko-KR" b="1" dirty="0">
              <a:solidFill>
                <a:srgbClr val="665641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석사학위</a:t>
            </a:r>
            <a:r>
              <a:rPr lang="en-US" altLang="ko-KR" dirty="0"/>
              <a:t>(Master's Degree)</a:t>
            </a:r>
            <a:r>
              <a:rPr lang="ko-KR" altLang="en-US" dirty="0"/>
              <a:t> 가장 높은 수치를 차지함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이어서 박사학위</a:t>
            </a:r>
            <a:r>
              <a:rPr lang="en-US" altLang="ko-KR" dirty="0"/>
              <a:t>(Doctoral Degree),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학사 학위</a:t>
            </a:r>
            <a:r>
              <a:rPr lang="en-US" altLang="ko-KR" dirty="0"/>
              <a:t>(Bachelor’s Degree)</a:t>
            </a:r>
            <a:r>
              <a:rPr lang="ko-KR" altLang="en-US" dirty="0"/>
              <a:t> 순으로 높은 수치를 보임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              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는 석사 학위 이상이 많은 비율을 차지함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45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964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2"/>
            <a:ext cx="5684063" cy="444383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46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3.4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(Degree &amp; Salary)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10776" r="8816"/>
          <a:stretch/>
        </p:blipFill>
        <p:spPr>
          <a:xfrm>
            <a:off x="6205220" y="1054876"/>
            <a:ext cx="5173500" cy="5240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0887" y="1951671"/>
            <a:ext cx="68355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</a:t>
            </a:r>
            <a:r>
              <a:rPr lang="ko-KR" altLang="en-US" b="1" dirty="0" err="1">
                <a:solidFill>
                  <a:srgbClr val="665641"/>
                </a:solidFill>
                <a:latin typeface="Yu Gothic" pitchFamily="34" charset="-128"/>
              </a:rPr>
              <a:t>학력와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 연봉의 관계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</a:t>
            </a:r>
            <a:r>
              <a:rPr lang="ko-KR" altLang="en-US" sz="1600" dirty="0">
                <a:latin typeface="Yu Gothic" pitchFamily="34" charset="-128"/>
              </a:rPr>
              <a:t>학력이 대졸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(college)</a:t>
            </a:r>
            <a:r>
              <a:rPr lang="ko-KR" altLang="en-US" sz="1600" dirty="0">
                <a:latin typeface="Yu Gothic" pitchFamily="34" charset="-128"/>
              </a:rPr>
              <a:t>이하 일 경우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:</a:t>
            </a:r>
            <a:r>
              <a:rPr lang="ko-KR" altLang="en-US" sz="1600" dirty="0">
                <a:latin typeface="Yu Gothic" pitchFamily="34" charset="-128"/>
              </a:rPr>
              <a:t>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 이하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</a:t>
            </a:r>
            <a:r>
              <a:rPr lang="ko-KR" altLang="en-US" sz="1600" dirty="0">
                <a:latin typeface="Yu Gothic" pitchFamily="34" charset="-128"/>
              </a:rPr>
              <a:t> 가장 낮은 연봉이 가장 높은 비율을 차지함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</a:t>
            </a:r>
          </a:p>
          <a:p>
            <a:r>
              <a:rPr lang="ko-KR" altLang="en-US" sz="1600" dirty="0">
                <a:latin typeface="Yu Gothic" pitchFamily="34" charset="-128"/>
              </a:rPr>
              <a:t>       학사학위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(Bachelor’s degree),</a:t>
            </a:r>
          </a:p>
          <a:p>
            <a:r>
              <a:rPr lang="ko-KR" altLang="en-US" sz="1600" dirty="0">
                <a:latin typeface="Yu Gothic" pitchFamily="34" charset="-128"/>
              </a:rPr>
              <a:t>       석사학위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(Master Degree),</a:t>
            </a:r>
          </a:p>
          <a:p>
            <a:r>
              <a:rPr lang="ko-KR" altLang="en-US" sz="1600" dirty="0">
                <a:latin typeface="Yu Gothic" pitchFamily="34" charset="-128"/>
              </a:rPr>
              <a:t>       박사학위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(Doctoral degree)</a:t>
            </a: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:2-6</a:t>
            </a:r>
            <a:r>
              <a:rPr lang="ko-KR" altLang="en-US" sz="1600" dirty="0">
                <a:latin typeface="Yu Gothic" pitchFamily="34" charset="-128"/>
              </a:rPr>
              <a:t>만달러 가 많은 비율을 차지함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spc="-125" dirty="0">
                <a:solidFill>
                  <a:srgbClr val="C00000"/>
                </a:solidFill>
                <a:latin typeface="Yu Gothic" pitchFamily="34" charset="-128"/>
                <a:cs typeface="Gulim"/>
              </a:rPr>
              <a:t>   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학력이 높을 수록 대체적으로 연봉도 높아짐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98718" y="510540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909554" y="4361316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294943" y="3617232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534400" y="286491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306956" y="2104553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46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55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47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3.5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(Language)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52400" y="1761160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5641"/>
                </a:solidFill>
              </a:rPr>
              <a:t>            &gt; </a:t>
            </a:r>
            <a:r>
              <a:rPr lang="en-US" altLang="ko-KR" b="1" dirty="0">
                <a:solidFill>
                  <a:srgbClr val="665641"/>
                </a:solidFill>
              </a:rPr>
              <a:t>Data Scientist</a:t>
            </a:r>
            <a:r>
              <a:rPr lang="ko-KR" altLang="en-US" b="1" dirty="0">
                <a:solidFill>
                  <a:srgbClr val="665641"/>
                </a:solidFill>
              </a:rPr>
              <a:t>가 많이 사용하는 언어</a:t>
            </a:r>
            <a:endParaRPr lang="en-US" altLang="ko-KR" b="1" dirty="0">
              <a:solidFill>
                <a:srgbClr val="665641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Python</a:t>
            </a:r>
            <a:r>
              <a:rPr lang="ko-KR" altLang="en-US" dirty="0"/>
              <a:t>이 </a:t>
            </a:r>
            <a:r>
              <a:rPr lang="en-US" altLang="ko-KR" dirty="0"/>
              <a:t>80% </a:t>
            </a:r>
            <a:r>
              <a:rPr lang="ko-KR" altLang="en-US" dirty="0"/>
              <a:t>이상인 가장 높은 비율을 차지함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두번째로는 </a:t>
            </a:r>
            <a:r>
              <a:rPr lang="en-US" altLang="ko-KR" dirty="0"/>
              <a:t>R</a:t>
            </a:r>
            <a:r>
              <a:rPr lang="ko-KR" altLang="en-US" dirty="0"/>
              <a:t>을 가장 많이 사용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 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en-US" altLang="ko-KR" dirty="0"/>
              <a:t>21</a:t>
            </a:r>
            <a:r>
              <a:rPr lang="ko-KR" altLang="en-US" dirty="0"/>
              <a:t>년 순으로 </a:t>
            </a:r>
            <a:r>
              <a:rPr lang="en-US" altLang="ko-KR" dirty="0"/>
              <a:t>R</a:t>
            </a:r>
            <a:r>
              <a:rPr lang="ko-KR" altLang="en-US" dirty="0"/>
              <a:t>의 사용빈도가 낮아짐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년에서 </a:t>
            </a:r>
            <a:r>
              <a:rPr lang="en-US" altLang="ko-KR" dirty="0"/>
              <a:t>21</a:t>
            </a:r>
            <a:r>
              <a:rPr lang="ko-KR" altLang="en-US" dirty="0"/>
              <a:t>년에 따라 사용 비율이 </a:t>
            </a:r>
            <a:endParaRPr lang="en-US" altLang="ko-KR" dirty="0"/>
          </a:p>
          <a:p>
            <a:r>
              <a:rPr lang="en-US" altLang="ko-KR" dirty="0"/>
              <a:t>	10% -&gt; 4%,   </a:t>
            </a:r>
            <a:r>
              <a:rPr lang="ko-KR" altLang="en-US" dirty="0"/>
              <a:t>총 </a:t>
            </a:r>
            <a:r>
              <a:rPr lang="en-US" altLang="ko-KR" dirty="0"/>
              <a:t>6%</a:t>
            </a:r>
            <a:r>
              <a:rPr lang="ko-KR" altLang="en-US" dirty="0"/>
              <a:t>감소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세번째로 많이 사용하는 언어는 </a:t>
            </a:r>
            <a:r>
              <a:rPr lang="en-US" altLang="ko-KR" dirty="0"/>
              <a:t>SQL</a:t>
            </a:r>
          </a:p>
          <a:p>
            <a:r>
              <a:rPr lang="en-US" altLang="ko-KR" dirty="0"/>
              <a:t>	SQL</a:t>
            </a:r>
            <a:r>
              <a:rPr lang="ko-KR" altLang="en-US" dirty="0"/>
              <a:t>은 </a:t>
            </a:r>
            <a:r>
              <a:rPr lang="en-US" altLang="ko-KR" dirty="0"/>
              <a:t>20</a:t>
            </a:r>
            <a:r>
              <a:rPr lang="ko-KR" altLang="en-US" dirty="0"/>
              <a:t>년도가 </a:t>
            </a:r>
            <a:r>
              <a:rPr lang="en-US" altLang="ko-KR" dirty="0"/>
              <a:t>21</a:t>
            </a:r>
            <a:r>
              <a:rPr lang="ko-KR" altLang="en-US" dirty="0"/>
              <a:t>년도보다 </a:t>
            </a:r>
            <a:r>
              <a:rPr lang="en-US" altLang="ko-KR" dirty="0"/>
              <a:t>0.6 % </a:t>
            </a:r>
            <a:r>
              <a:rPr lang="ko-KR" altLang="en-US" dirty="0"/>
              <a:t>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네번째로</a:t>
            </a:r>
            <a:r>
              <a:rPr lang="ko-KR" altLang="en-US" dirty="0"/>
              <a:t> 사용 빈도가 높은 언어는 </a:t>
            </a:r>
            <a:r>
              <a:rPr lang="en-US" altLang="ko-KR" dirty="0"/>
              <a:t>C</a:t>
            </a:r>
            <a:r>
              <a:rPr lang="ko-KR" altLang="en-US" dirty="0"/>
              <a:t>언어와 </a:t>
            </a:r>
            <a:r>
              <a:rPr lang="en-US" altLang="ko-KR" dirty="0"/>
              <a:t>C++ </a:t>
            </a:r>
          </a:p>
          <a:p>
            <a:endParaRPr lang="en-US" altLang="ko-KR" dirty="0"/>
          </a:p>
          <a:p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         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가 되기 위해서는 </a:t>
            </a:r>
            <a:endParaRPr lang="en-US" altLang="ko-KR" spc="-125" dirty="0">
              <a:solidFill>
                <a:srgbClr val="FF0000"/>
              </a:solidFill>
              <a:latin typeface="Gulim"/>
              <a:cs typeface="Gulim"/>
            </a:endParaRPr>
          </a:p>
          <a:p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                                             Python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을 우선적으로 공부하자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3334" r="286" b="11333"/>
          <a:stretch/>
        </p:blipFill>
        <p:spPr>
          <a:xfrm>
            <a:off x="6248400" y="1608149"/>
            <a:ext cx="5449713" cy="4332691"/>
          </a:xfrm>
          <a:prstGeom prst="rect">
            <a:avLst/>
          </a:prstGeom>
        </p:spPr>
      </p:pic>
      <p:sp>
        <p:nvSpPr>
          <p:cNvPr id="15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47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684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441471" y="1519238"/>
            <a:ext cx="4283804" cy="396785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48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3.6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 b="12718"/>
          <a:stretch/>
        </p:blipFill>
        <p:spPr>
          <a:xfrm>
            <a:off x="304800" y="1283346"/>
            <a:ext cx="6667500" cy="472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90343" y="1687286"/>
            <a:ext cx="42444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Parallel Categories Diagram</a:t>
            </a:r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다차원 범주형 데이터 집합의 시각화</a:t>
            </a:r>
            <a:endParaRPr lang="en-US" altLang="ko-KR" sz="1600" dirty="0"/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총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555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명의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Scientist Job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에 대해서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 한다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카테고리의 높이가 높을수록 데이터의 발생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빈도가 증가 함을 나타낸다 </a:t>
            </a:r>
          </a:p>
        </p:txBody>
      </p:sp>
      <p:grpSp>
        <p:nvGrpSpPr>
          <p:cNvPr id="29" name="object 19"/>
          <p:cNvGrpSpPr/>
          <p:nvPr/>
        </p:nvGrpSpPr>
        <p:grpSpPr>
          <a:xfrm>
            <a:off x="137545" y="802723"/>
            <a:ext cx="770079" cy="246805"/>
            <a:chOff x="137545" y="802723"/>
            <a:chExt cx="770079" cy="246805"/>
          </a:xfrm>
        </p:grpSpPr>
        <p:sp>
          <p:nvSpPr>
            <p:cNvPr id="30" name="object 20"/>
            <p:cNvSpPr/>
            <p:nvPr/>
          </p:nvSpPr>
          <p:spPr>
            <a:xfrm>
              <a:off x="137545" y="802723"/>
              <a:ext cx="763905" cy="233045"/>
            </a:xfrm>
            <a:custGeom>
              <a:avLst/>
              <a:gdLst/>
              <a:ahLst/>
              <a:cxnLst/>
              <a:rect l="l" t="t" r="r" b="b"/>
              <a:pathLst>
                <a:path w="763905" h="233044">
                  <a:moveTo>
                    <a:pt x="192496" y="0"/>
                  </a:moveTo>
                  <a:lnTo>
                    <a:pt x="130783" y="1985"/>
                  </a:lnTo>
                  <a:lnTo>
                    <a:pt x="67917" y="7033"/>
                  </a:lnTo>
                  <a:lnTo>
                    <a:pt x="4186" y="15664"/>
                  </a:lnTo>
                  <a:lnTo>
                    <a:pt x="8311" y="77017"/>
                  </a:lnTo>
                  <a:lnTo>
                    <a:pt x="4145" y="135965"/>
                  </a:lnTo>
                  <a:lnTo>
                    <a:pt x="0" y="187721"/>
                  </a:lnTo>
                  <a:lnTo>
                    <a:pt x="4186" y="227500"/>
                  </a:lnTo>
                  <a:lnTo>
                    <a:pt x="55838" y="220587"/>
                  </a:lnTo>
                  <a:lnTo>
                    <a:pt x="107030" y="216176"/>
                  </a:lnTo>
                  <a:lnTo>
                    <a:pt x="157823" y="213918"/>
                  </a:lnTo>
                  <a:lnTo>
                    <a:pt x="208278" y="213463"/>
                  </a:lnTo>
                  <a:lnTo>
                    <a:pt x="258457" y="214461"/>
                  </a:lnTo>
                  <a:lnTo>
                    <a:pt x="308422" y="216564"/>
                  </a:lnTo>
                  <a:lnTo>
                    <a:pt x="358233" y="219421"/>
                  </a:lnTo>
                  <a:lnTo>
                    <a:pt x="457641" y="226000"/>
                  </a:lnTo>
                  <a:lnTo>
                    <a:pt x="507360" y="229024"/>
                  </a:lnTo>
                  <a:lnTo>
                    <a:pt x="557172" y="231404"/>
                  </a:lnTo>
                  <a:lnTo>
                    <a:pt x="607137" y="232791"/>
                  </a:lnTo>
                  <a:lnTo>
                    <a:pt x="657317" y="232836"/>
                  </a:lnTo>
                  <a:lnTo>
                    <a:pt x="707773" y="231189"/>
                  </a:lnTo>
                  <a:lnTo>
                    <a:pt x="758566" y="227500"/>
                  </a:lnTo>
                  <a:lnTo>
                    <a:pt x="762131" y="177363"/>
                  </a:lnTo>
                  <a:lnTo>
                    <a:pt x="763377" y="127678"/>
                  </a:lnTo>
                  <a:lnTo>
                    <a:pt x="762217" y="74945"/>
                  </a:lnTo>
                  <a:lnTo>
                    <a:pt x="758566" y="15664"/>
                  </a:lnTo>
                  <a:lnTo>
                    <a:pt x="738093" y="25277"/>
                  </a:lnTo>
                  <a:lnTo>
                    <a:pt x="712717" y="31176"/>
                  </a:lnTo>
                  <a:lnTo>
                    <a:pt x="682727" y="33882"/>
                  </a:lnTo>
                  <a:lnTo>
                    <a:pt x="648412" y="33916"/>
                  </a:lnTo>
                  <a:lnTo>
                    <a:pt x="610059" y="31800"/>
                  </a:lnTo>
                  <a:lnTo>
                    <a:pt x="567957" y="28054"/>
                  </a:lnTo>
                  <a:lnTo>
                    <a:pt x="422041" y="12253"/>
                  </a:lnTo>
                  <a:lnTo>
                    <a:pt x="367827" y="7203"/>
                  </a:lnTo>
                  <a:lnTo>
                    <a:pt x="311306" y="3130"/>
                  </a:lnTo>
                  <a:lnTo>
                    <a:pt x="252766" y="555"/>
                  </a:lnTo>
                  <a:lnTo>
                    <a:pt x="192496" y="0"/>
                  </a:lnTo>
                  <a:close/>
                </a:path>
              </a:pathLst>
            </a:custGeom>
            <a:solidFill>
              <a:srgbClr val="E3D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/>
            <p:cNvSpPr/>
            <p:nvPr/>
          </p:nvSpPr>
          <p:spPr>
            <a:xfrm>
              <a:off x="139274" y="818388"/>
              <a:ext cx="768350" cy="231140"/>
            </a:xfrm>
            <a:custGeom>
              <a:avLst/>
              <a:gdLst/>
              <a:ahLst/>
              <a:cxnLst/>
              <a:rect l="l" t="t" r="r" b="b"/>
              <a:pathLst>
                <a:path w="768350" h="231140">
                  <a:moveTo>
                    <a:pt x="2457" y="0"/>
                  </a:moveTo>
                  <a:lnTo>
                    <a:pt x="45732" y="1613"/>
                  </a:lnTo>
                  <a:lnTo>
                    <a:pt x="89485" y="4144"/>
                  </a:lnTo>
                  <a:lnTo>
                    <a:pt x="133838" y="7327"/>
                  </a:lnTo>
                  <a:lnTo>
                    <a:pt x="178911" y="10897"/>
                  </a:lnTo>
                  <a:lnTo>
                    <a:pt x="224825" y="14590"/>
                  </a:lnTo>
                  <a:lnTo>
                    <a:pt x="271702" y="18141"/>
                  </a:lnTo>
                  <a:lnTo>
                    <a:pt x="319662" y="21285"/>
                  </a:lnTo>
                  <a:lnTo>
                    <a:pt x="368825" y="23757"/>
                  </a:lnTo>
                  <a:lnTo>
                    <a:pt x="419314" y="25292"/>
                  </a:lnTo>
                  <a:lnTo>
                    <a:pt x="471248" y="25625"/>
                  </a:lnTo>
                  <a:lnTo>
                    <a:pt x="524749" y="24492"/>
                  </a:lnTo>
                  <a:lnTo>
                    <a:pt x="579937" y="21628"/>
                  </a:lnTo>
                  <a:lnTo>
                    <a:pt x="636934" y="16768"/>
                  </a:lnTo>
                  <a:lnTo>
                    <a:pt x="695860" y="9647"/>
                  </a:lnTo>
                  <a:lnTo>
                    <a:pt x="756837" y="0"/>
                  </a:lnTo>
                  <a:lnTo>
                    <a:pt x="766258" y="34903"/>
                  </a:lnTo>
                  <a:lnTo>
                    <a:pt x="768234" y="88725"/>
                  </a:lnTo>
                  <a:lnTo>
                    <a:pt x="764511" y="151143"/>
                  </a:lnTo>
                  <a:lnTo>
                    <a:pt x="756837" y="211836"/>
                  </a:lnTo>
                  <a:lnTo>
                    <a:pt x="704323" y="220909"/>
                  </a:lnTo>
                  <a:lnTo>
                    <a:pt x="653617" y="226781"/>
                  </a:lnTo>
                  <a:lnTo>
                    <a:pt x="604375" y="229892"/>
                  </a:lnTo>
                  <a:lnTo>
                    <a:pt x="556253" y="230681"/>
                  </a:lnTo>
                  <a:lnTo>
                    <a:pt x="508908" y="229587"/>
                  </a:lnTo>
                  <a:lnTo>
                    <a:pt x="461994" y="227051"/>
                  </a:lnTo>
                  <a:lnTo>
                    <a:pt x="415169" y="223512"/>
                  </a:lnTo>
                  <a:lnTo>
                    <a:pt x="368088" y="219409"/>
                  </a:lnTo>
                  <a:lnTo>
                    <a:pt x="320407" y="215182"/>
                  </a:lnTo>
                  <a:lnTo>
                    <a:pt x="271782" y="211271"/>
                  </a:lnTo>
                  <a:lnTo>
                    <a:pt x="221869" y="208115"/>
                  </a:lnTo>
                  <a:lnTo>
                    <a:pt x="170324" y="206154"/>
                  </a:lnTo>
                  <a:lnTo>
                    <a:pt x="116803" y="205827"/>
                  </a:lnTo>
                  <a:lnTo>
                    <a:pt x="60962" y="207575"/>
                  </a:lnTo>
                  <a:lnTo>
                    <a:pt x="2457" y="211836"/>
                  </a:lnTo>
                  <a:lnTo>
                    <a:pt x="475" y="154251"/>
                  </a:lnTo>
                  <a:lnTo>
                    <a:pt x="0" y="106918"/>
                  </a:lnTo>
                  <a:lnTo>
                    <a:pt x="753" y="59084"/>
                  </a:lnTo>
                  <a:lnTo>
                    <a:pt x="2457" y="0"/>
                  </a:lnTo>
                  <a:close/>
                </a:path>
              </a:pathLst>
            </a:custGeom>
            <a:ln w="12700">
              <a:solidFill>
                <a:srgbClr val="6651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2"/>
          <p:cNvSpPr txBox="1"/>
          <p:nvPr/>
        </p:nvSpPr>
        <p:spPr>
          <a:xfrm>
            <a:off x="71967" y="857975"/>
            <a:ext cx="87630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715"/>
              </a:spcBef>
            </a:pPr>
            <a:r>
              <a:rPr sz="900" b="1" spc="-140" dirty="0" err="1">
                <a:solidFill>
                  <a:srgbClr val="665149"/>
                </a:solidFill>
                <a:latin typeface="Malgun Gothic"/>
                <a:cs typeface="Malgun Gothic"/>
              </a:rPr>
              <a:t>주</a:t>
            </a:r>
            <a:r>
              <a:rPr sz="900" b="1" spc="-130" dirty="0" err="1">
                <a:solidFill>
                  <a:srgbClr val="665149"/>
                </a:solidFill>
                <a:latin typeface="Malgun Gothic"/>
                <a:cs typeface="Malgun Gothic"/>
              </a:rPr>
              <a:t>요</a:t>
            </a:r>
            <a:r>
              <a:rPr sz="900" b="1" spc="-85" dirty="0">
                <a:solidFill>
                  <a:srgbClr val="665149"/>
                </a:solidFill>
                <a:latin typeface="Malgun Gothic"/>
                <a:cs typeface="Malgun Gothic"/>
              </a:rPr>
              <a:t> </a:t>
            </a:r>
            <a:r>
              <a:rPr sz="900" b="1" spc="-140" dirty="0">
                <a:solidFill>
                  <a:srgbClr val="665149"/>
                </a:solidFill>
                <a:latin typeface="Malgun Gothic"/>
                <a:cs typeface="Malgun Gothic"/>
              </a:rPr>
              <a:t>분석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25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48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972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2064215"/>
            <a:ext cx="6782275" cy="3459920"/>
            <a:chOff x="5028725" y="2064215"/>
            <a:chExt cx="6782275" cy="345992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2064215"/>
              <a:ext cx="6282692" cy="3459920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2785676"/>
              <a:ext cx="5562600" cy="257205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4.1 2017 Not Employed data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4.2 Plotly Stacked scatter plot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 설정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4.3 2017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년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dfAge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구간 분획 후 첨가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4.4 Language 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축에 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None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값 발생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4.5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더 분석 해 보고 싶었던 부분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377164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4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33" name="object 3"/>
          <p:cNvSpPr/>
          <p:nvPr/>
        </p:nvSpPr>
        <p:spPr>
          <a:xfrm>
            <a:off x="1371600" y="4198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87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/>
          <p:cNvSpPr/>
          <p:nvPr/>
        </p:nvSpPr>
        <p:spPr>
          <a:xfrm>
            <a:off x="998498" y="3657601"/>
            <a:ext cx="9906209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정의</a:t>
            </a: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4105" y="3856555"/>
            <a:ext cx="10091357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</a:rPr>
              <a:t>캐글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(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Kaggle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)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2010</a:t>
            </a:r>
            <a:r>
              <a:rPr lang="ko-KR" altLang="en-US" dirty="0">
                <a:latin typeface="Yu Gothic" pitchFamily="34" charset="-128"/>
              </a:rPr>
              <a:t>년 설립된 예측모델 및 분석 대회 플랫폼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</a:rPr>
              <a:t>대회개요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u Gothic" pitchFamily="34" charset="-128"/>
              </a:rPr>
              <a:t>  기업 및 단체에서 데이터와 해결과제를 등록하면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dirty="0">
                <a:latin typeface="Yu Gothic" pitchFamily="34" charset="-128"/>
              </a:rPr>
              <a:t>데이터 과학자들이 이를 해결하는 모델을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</a:t>
            </a:r>
            <a:r>
              <a:rPr lang="ko-KR" altLang="en-US" dirty="0">
                <a:latin typeface="Yu Gothic" pitchFamily="34" charset="-128"/>
              </a:rPr>
              <a:t>개발하고 경쟁한다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20" y="1347716"/>
            <a:ext cx="5504025" cy="2113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90" y="857278"/>
            <a:ext cx="4291773" cy="3687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07" y="4322947"/>
            <a:ext cx="1192136" cy="1192136"/>
          </a:xfrm>
          <a:prstGeom prst="rect">
            <a:avLst/>
          </a:prstGeom>
        </p:spPr>
      </p:pic>
      <p:sp>
        <p:nvSpPr>
          <p:cNvPr id="23" name="object 9"/>
          <p:cNvSpPr/>
          <p:nvPr/>
        </p:nvSpPr>
        <p:spPr>
          <a:xfrm rot="5400000" flipV="1">
            <a:off x="1009861" y="4046489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5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075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2017 Not Employed data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61000" y="2667000"/>
            <a:ext cx="3821881" cy="1752600"/>
            <a:chOff x="8061000" y="2133601"/>
            <a:chExt cx="3821881" cy="1752600"/>
          </a:xfrm>
        </p:grpSpPr>
        <p:sp>
          <p:nvSpPr>
            <p:cNvPr id="17" name="object 3"/>
            <p:cNvSpPr/>
            <p:nvPr/>
          </p:nvSpPr>
          <p:spPr>
            <a:xfrm>
              <a:off x="8061000" y="2133601"/>
              <a:ext cx="3821881" cy="1752600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8081810" y="2286000"/>
              <a:ext cx="3758725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2017 Not Employed data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17’, 18’ data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의 경우 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19’~21’ data frame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과 질문 위치가 다른 부분이 많다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. 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 data set 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다시 확인 해 봐야 할 듯 </a:t>
              </a:r>
              <a:endPara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50</a:t>
            </a:fld>
            <a:r>
              <a:rPr lang="en-US" altLang="ko-KR"/>
              <a:t> /100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4800" y="1219200"/>
            <a:ext cx="7463402" cy="3829050"/>
            <a:chOff x="503752" y="1371600"/>
            <a:chExt cx="7463402" cy="382905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/>
          </p:blipFill>
          <p:spPr>
            <a:xfrm>
              <a:off x="778815" y="1371600"/>
              <a:ext cx="7188339" cy="38290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03752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114800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90768" y="2457825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78284" y="2590960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085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53000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 Plotly Stacked scatter plot 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 설정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121786"/>
            <a:ext cx="840205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plotly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String 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형태로 집어 넣었음에도 불구하고 숫자로 인식되어 크기를 키우면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x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축이 변한다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99794" y="1318655"/>
            <a:ext cx="9067800" cy="3221607"/>
            <a:chOff x="1173000" y="1676400"/>
            <a:chExt cx="6096000" cy="2165786"/>
          </a:xfrm>
        </p:grpSpPr>
        <p:grpSp>
          <p:nvGrpSpPr>
            <p:cNvPr id="27" name="그룹 26"/>
            <p:cNvGrpSpPr/>
            <p:nvPr/>
          </p:nvGrpSpPr>
          <p:grpSpPr>
            <a:xfrm>
              <a:off x="1173000" y="1676400"/>
              <a:ext cx="6096000" cy="2165786"/>
              <a:chOff x="891980" y="823359"/>
              <a:chExt cx="10309420" cy="3662729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1372810" y="3352801"/>
              <a:ext cx="5713790" cy="3691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410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13763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3. 2017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년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‘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dfAge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’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구간 분획 후 첨가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053160"/>
            <a:ext cx="1007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 East Asia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구간 설정하여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World, East Asia Stacked scatter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 집어넣기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시간이 충분 했다면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2017 data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구간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오른쪽과 같이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으로 나누어 연속 그래프에 집어 넣을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대신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bar graph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그려 봄으로써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년도의 대략적인 연령 분포를 확인 해 볼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52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97914" y="1304592"/>
            <a:ext cx="8033592" cy="2854173"/>
            <a:chOff x="4577161" y="1336827"/>
            <a:chExt cx="6967677" cy="2475475"/>
          </a:xfrm>
        </p:grpSpPr>
        <p:grpSp>
          <p:nvGrpSpPr>
            <p:cNvPr id="25" name="그룹 24"/>
            <p:cNvGrpSpPr/>
            <p:nvPr/>
          </p:nvGrpSpPr>
          <p:grpSpPr>
            <a:xfrm>
              <a:off x="4577161" y="1336827"/>
              <a:ext cx="6967677" cy="2475475"/>
              <a:chOff x="891980" y="823359"/>
              <a:chExt cx="10309420" cy="366272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7439262" y="1703429"/>
              <a:ext cx="751933" cy="9635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"/>
          <a:stretch/>
        </p:blipFill>
        <p:spPr>
          <a:xfrm>
            <a:off x="457200" y="1271234"/>
            <a:ext cx="3449054" cy="31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65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788893" y="5181600"/>
            <a:ext cx="10755727" cy="127424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F6096-3852-475E-BB91-A70EB7A56F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53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6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4. Language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축에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값 발생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pic>
        <p:nvPicPr>
          <p:cNvPr id="1026" name="Picture 2" descr="C:\Users\jiwon\Downloads\newpl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6629" b="13039"/>
          <a:stretch/>
        </p:blipFill>
        <p:spPr bwMode="auto">
          <a:xfrm>
            <a:off x="3099252" y="1029095"/>
            <a:ext cx="5531029" cy="415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7786370" y="4495800"/>
            <a:ext cx="400751" cy="2292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7643" y="5428188"/>
            <a:ext cx="965424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x</a:t>
            </a:r>
            <a:r>
              <a:rPr lang="ko-KR" altLang="en-US" sz="1400" dirty="0"/>
              <a:t>축에 </a:t>
            </a:r>
            <a:r>
              <a:rPr lang="en-US" altLang="ko-KR" sz="1400" dirty="0"/>
              <a:t>0 </a:t>
            </a:r>
            <a:r>
              <a:rPr lang="ko-KR" altLang="en-US" sz="1400" dirty="0"/>
              <a:t>이라는 </a:t>
            </a:r>
            <a:r>
              <a:rPr lang="en-US" altLang="ko-KR" sz="1400" dirty="0"/>
              <a:t>columns</a:t>
            </a:r>
            <a:r>
              <a:rPr lang="ko-KR" altLang="en-US" sz="1400" dirty="0"/>
              <a:t>이 생긴 오류 발생 치환</a:t>
            </a:r>
            <a:endParaRPr lang="en-US" altLang="ko-KR" sz="1400" dirty="0"/>
          </a:p>
          <a:p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  위의 </a:t>
            </a:r>
            <a:r>
              <a:rPr lang="en-US" altLang="ko-KR" sz="1100" dirty="0"/>
              <a:t>Swift</a:t>
            </a:r>
            <a:r>
              <a:rPr lang="ko-KR" altLang="en-US" sz="1100" dirty="0"/>
              <a:t>라는 </a:t>
            </a:r>
            <a:r>
              <a:rPr lang="en-US" altLang="ko-KR" sz="1100" dirty="0"/>
              <a:t>columns</a:t>
            </a:r>
            <a:r>
              <a:rPr lang="ko-KR" altLang="en-US" sz="1100" dirty="0"/>
              <a:t>이 누락되었는데</a:t>
            </a:r>
            <a:r>
              <a:rPr lang="en-US" altLang="ko-KR" sz="1100" dirty="0"/>
              <a:t>, </a:t>
            </a:r>
            <a:r>
              <a:rPr lang="ko-KR" altLang="en-US" sz="1100" dirty="0"/>
              <a:t>아마도</a:t>
            </a:r>
            <a:r>
              <a:rPr lang="en-US" altLang="ko-KR" sz="1100" dirty="0"/>
              <a:t>  Swift</a:t>
            </a:r>
            <a:r>
              <a:rPr lang="ko-KR" altLang="en-US" sz="1100" dirty="0"/>
              <a:t>의 데이터 값이라고 추측한다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‘df21_Ea_DS’ </a:t>
            </a:r>
            <a:r>
              <a:rPr lang="ko-KR" altLang="en-US" sz="1100" dirty="0"/>
              <a:t>데이터 프레임 확인 필요하다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686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39022" y="1219200"/>
            <a:ext cx="11113955" cy="352804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더 분석 해 보고 싶었던 부분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36323" y="1335754"/>
            <a:ext cx="10078453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회사 규모에 따른 연봉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(Heat Map or bar plot ,%)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상관관계 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(relationship plot, scatter)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나이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연봉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TreeMap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WordCloud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: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사용하는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IDE,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등을 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WordCloud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로 만들어 보고 싶었음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F6096-3852-475E-BB91-A70EB7A56F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54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717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58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05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9" name="object 3"/>
          <p:cNvSpPr/>
          <p:nvPr/>
        </p:nvSpPr>
        <p:spPr>
          <a:xfrm>
            <a:off x="1295400" y="4960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028725" y="3886200"/>
            <a:ext cx="6782275" cy="1389177"/>
            <a:chOff x="5028725" y="4706823"/>
            <a:chExt cx="6782275" cy="1389177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528308" y="4706823"/>
              <a:ext cx="6282692" cy="1389177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26" name="object 3"/>
            <p:cNvSpPr txBox="1">
              <a:spLocks/>
            </p:cNvSpPr>
            <p:nvPr/>
          </p:nvSpPr>
          <p:spPr>
            <a:xfrm>
              <a:off x="5867400" y="5045996"/>
              <a:ext cx="5562600" cy="5790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64565" algn="l"/>
                  <a:tab pos="1644650" algn="l"/>
                  <a:tab pos="2597150" algn="l"/>
                  <a:tab pos="4253865" algn="l"/>
                  <a:tab pos="5077460" algn="l"/>
                  <a:tab pos="5756910" algn="l"/>
                  <a:tab pos="6709409" algn="l"/>
                  <a:tab pos="7389495" algn="l"/>
                  <a:tab pos="8341995" algn="l"/>
                </a:tabLst>
              </a:pP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5.1  Summary : </a:t>
              </a:r>
              <a:r>
                <a:rPr lang="en-US" altLang="ko-KR" sz="1800" dirty="0" err="1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</a:t>
              </a:r>
              <a:r>
                <a:rPr lang="ko-KR" altLang="en-US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in East Asia</a:t>
              </a: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64565" algn="l"/>
                  <a:tab pos="1644650" algn="l"/>
                  <a:tab pos="2597150" algn="l"/>
                  <a:tab pos="4253865" algn="l"/>
                  <a:tab pos="5077460" algn="l"/>
                  <a:tab pos="5756910" algn="l"/>
                  <a:tab pos="6709409" algn="l"/>
                  <a:tab pos="7389495" algn="l"/>
                  <a:tab pos="8341995" algn="l"/>
                </a:tabLst>
              </a:pP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5.2 </a:t>
              </a:r>
              <a:r>
                <a:rPr lang="en-US" altLang="ko-KR" sz="1800" dirty="0" err="1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in East Asia as Data Scientist</a:t>
              </a:r>
            </a:p>
          </p:txBody>
        </p:sp>
        <p:sp>
          <p:nvSpPr>
            <p:cNvPr id="27" name="이등변 삼각형 26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152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A96B950-7550-463D-AB00-05ADC8FD8289}"/>
              </a:ext>
            </a:extLst>
          </p:cNvPr>
          <p:cNvSpPr/>
          <p:nvPr/>
        </p:nvSpPr>
        <p:spPr>
          <a:xfrm>
            <a:off x="819784" y="3757151"/>
            <a:ext cx="3307980" cy="2544584"/>
          </a:xfrm>
          <a:prstGeom prst="roundRect">
            <a:avLst>
              <a:gd name="adj" fmla="val 10244"/>
            </a:avLst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Summary : Kaggle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56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AA66699-2AA7-434A-9F21-BACA80F30BE8}"/>
              </a:ext>
            </a:extLst>
          </p:cNvPr>
          <p:cNvGrpSpPr/>
          <p:nvPr/>
        </p:nvGrpSpPr>
        <p:grpSpPr>
          <a:xfrm>
            <a:off x="819783" y="1046822"/>
            <a:ext cx="4320000" cy="2629632"/>
            <a:chOff x="203380" y="1268278"/>
            <a:chExt cx="4914720" cy="282833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DFFB4BE-E15B-4BA4-8508-687D2882C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260" t="31262" r="3164" b="8155"/>
            <a:stretch/>
          </p:blipFill>
          <p:spPr>
            <a:xfrm>
              <a:off x="1984056" y="1268278"/>
              <a:ext cx="3050289" cy="14460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B4230EB-F402-49F2-8386-C1A88BE7B5F4}"/>
                </a:ext>
              </a:extLst>
            </p:cNvPr>
            <p:cNvGrpSpPr/>
            <p:nvPr/>
          </p:nvGrpSpPr>
          <p:grpSpPr>
            <a:xfrm>
              <a:off x="522660" y="2183660"/>
              <a:ext cx="2089869" cy="1040006"/>
              <a:chOff x="1186731" y="1931794"/>
              <a:chExt cx="2089869" cy="1040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A7B1404-E188-480B-A92D-305CCD3052D0}"/>
                  </a:ext>
                </a:extLst>
              </p:cNvPr>
              <p:cNvGrpSpPr/>
              <p:nvPr/>
            </p:nvGrpSpPr>
            <p:grpSpPr>
              <a:xfrm>
                <a:off x="1199794" y="1931794"/>
                <a:ext cx="2076806" cy="476606"/>
                <a:chOff x="1199794" y="1931794"/>
                <a:chExt cx="2076806" cy="47660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9C3B8138-6D77-444B-8446-FC242B668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979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BF61539-9EEB-495E-A218-64B99A108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983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485FB46C-1B14-466B-A660-99465073A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987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4D52F6A3-E508-4558-90D3-3BFE93EBD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991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FE625E88-5DF0-4DBF-97E2-9D28BFB4E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995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13BC474D-DB20-41DB-B823-3E9ADA59E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9994" y="1931794"/>
                  <a:ext cx="476606" cy="476606"/>
                </a:xfrm>
                <a:prstGeom prst="rect">
                  <a:avLst/>
                </a:prstGeom>
              </p:spPr>
            </p:pic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CC2B2CB-27E6-44BF-BDF2-7978624EF0EA}"/>
                  </a:ext>
                </a:extLst>
              </p:cNvPr>
              <p:cNvGrpSpPr/>
              <p:nvPr/>
            </p:nvGrpSpPr>
            <p:grpSpPr>
              <a:xfrm>
                <a:off x="1186731" y="2495194"/>
                <a:ext cx="1756766" cy="476606"/>
                <a:chOff x="1186731" y="2438400"/>
                <a:chExt cx="1756766" cy="476606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E78AD840-28DE-4EBA-A333-D45FC489E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673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B34FF30C-61D2-4B72-B08D-1ADB420044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677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3D7EFB0-9269-416A-BD8F-2B1328BCE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681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5711FB68-F2FD-42AD-8860-CD2280BC3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85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1FC1CFC-AFB1-414F-9192-6D9C9A241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891" y="2438400"/>
                  <a:ext cx="476606" cy="4766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6052DBB-43C9-4F39-8862-252E9AFB5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895" y="2747060"/>
              <a:ext cx="808200" cy="808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61BC5D-B9BA-48C3-94C1-67E9E962211A}"/>
                </a:ext>
              </a:extLst>
            </p:cNvPr>
            <p:cNvSpPr txBox="1"/>
            <p:nvPr/>
          </p:nvSpPr>
          <p:spPr>
            <a:xfrm>
              <a:off x="330685" y="1666745"/>
              <a:ext cx="2815779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의 </a:t>
              </a: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10% East Asia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B2D3FE-5642-4EE5-A2E4-DDBDD54105A6}"/>
                </a:ext>
              </a:extLst>
            </p:cNvPr>
            <p:cNvGrpSpPr/>
            <p:nvPr/>
          </p:nvGrpSpPr>
          <p:grpSpPr>
            <a:xfrm>
              <a:off x="2776003" y="2309960"/>
              <a:ext cx="1876373" cy="1143734"/>
              <a:chOff x="9966000" y="1021883"/>
              <a:chExt cx="1876373" cy="1143734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86DB1D4-8B8D-41D2-B520-48DE076000F0}"/>
                  </a:ext>
                </a:extLst>
              </p:cNvPr>
              <p:cNvGrpSpPr/>
              <p:nvPr/>
            </p:nvGrpSpPr>
            <p:grpSpPr>
              <a:xfrm>
                <a:off x="9966000" y="1021883"/>
                <a:ext cx="1876373" cy="1143734"/>
                <a:chOff x="10118400" y="1021883"/>
                <a:chExt cx="1876373" cy="114373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6730D052-634C-4670-A7AC-B0B136A37F41}"/>
                    </a:ext>
                  </a:extLst>
                </p:cNvPr>
                <p:cNvGrpSpPr/>
                <p:nvPr/>
              </p:nvGrpSpPr>
              <p:grpSpPr>
                <a:xfrm>
                  <a:off x="10118400" y="1181523"/>
                  <a:ext cx="1084425" cy="868862"/>
                  <a:chOff x="3420187" y="2033514"/>
                  <a:chExt cx="1084425" cy="868862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C5E95DD7-3CA2-437A-8CBE-4277D2501CC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033514"/>
                    <a:ext cx="1084425" cy="868862"/>
                  </a:xfrm>
                  <a:prstGeom prst="line">
                    <a:avLst/>
                  </a:prstGeom>
                  <a:ln w="57150" cap="flat" cmpd="sng" algn="ctr">
                    <a:solidFill>
                      <a:srgbClr val="FFC00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C169D5A8-F632-4060-BBA9-8A71CF5FCC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783058"/>
                    <a:ext cx="990600" cy="119318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5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5772AAE9-2251-4AF6-9440-742CC6058B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597576"/>
                    <a:ext cx="1009243" cy="304800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F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FA5644-0D47-4734-ABD1-304F25E8B1A5}"/>
                    </a:ext>
                  </a:extLst>
                </p:cNvPr>
                <p:cNvSpPr txBox="1"/>
                <p:nvPr/>
              </p:nvSpPr>
              <p:spPr>
                <a:xfrm>
                  <a:off x="11146693" y="102188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일본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F8CC0C-6F34-472A-AB2E-01878C548EE1}"/>
                    </a:ext>
                  </a:extLst>
                </p:cNvPr>
                <p:cNvSpPr txBox="1"/>
                <p:nvPr/>
              </p:nvSpPr>
              <p:spPr>
                <a:xfrm>
                  <a:off x="11146693" y="137636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중국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C5F4EE-4CE1-4A23-9508-00DE111B2B07}"/>
                    </a:ext>
                  </a:extLst>
                </p:cNvPr>
                <p:cNvSpPr txBox="1"/>
                <p:nvPr/>
              </p:nvSpPr>
              <p:spPr>
                <a:xfrm>
                  <a:off x="11146693" y="1570314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한국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482DDBC-3D1F-408B-85CD-625F3DD41361}"/>
                    </a:ext>
                  </a:extLst>
                </p:cNvPr>
                <p:cNvSpPr txBox="1"/>
                <p:nvPr/>
              </p:nvSpPr>
              <p:spPr>
                <a:xfrm>
                  <a:off x="11146693" y="1794976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대만</a:t>
                  </a:r>
                </a:p>
              </p:txBody>
            </p:sp>
          </p:grp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13BAC6E-4D62-4053-AB79-64410F327526}"/>
                  </a:ext>
                </a:extLst>
              </p:cNvPr>
              <p:cNvCxnSpPr/>
              <p:nvPr/>
            </p:nvCxnSpPr>
            <p:spPr>
              <a:xfrm flipV="1">
                <a:off x="9966000" y="1584291"/>
                <a:ext cx="1066800" cy="457200"/>
              </a:xfrm>
              <a:prstGeom prst="line">
                <a:avLst/>
              </a:prstGeom>
              <a:ln w="57150" cap="flat" cmpd="sng" algn="ctr">
                <a:solidFill>
                  <a:srgbClr val="FF0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A74A8E-F7B8-41A7-81D9-239E0E8ED4AC}"/>
                </a:ext>
              </a:extLst>
            </p:cNvPr>
            <p:cNvSpPr txBox="1"/>
            <p:nvPr/>
          </p:nvSpPr>
          <p:spPr>
            <a:xfrm>
              <a:off x="1994005" y="3630127"/>
              <a:ext cx="2815778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(22’)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사용자수 증가 예상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D8B35F1-5652-4FA2-A006-8748BD144597}"/>
                </a:ext>
              </a:extLst>
            </p:cNvPr>
            <p:cNvSpPr/>
            <p:nvPr/>
          </p:nvSpPr>
          <p:spPr>
            <a:xfrm>
              <a:off x="203380" y="1268278"/>
              <a:ext cx="4914720" cy="2828330"/>
            </a:xfrm>
            <a:prstGeom prst="roundRect">
              <a:avLst/>
            </a:prstGeom>
            <a:noFill/>
            <a:ln>
              <a:solidFill>
                <a:srgbClr val="E47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18D373A-1A1A-4E68-8502-9696B77A648E}"/>
              </a:ext>
            </a:extLst>
          </p:cNvPr>
          <p:cNvGrpSpPr/>
          <p:nvPr/>
        </p:nvGrpSpPr>
        <p:grpSpPr>
          <a:xfrm>
            <a:off x="5321300" y="1029158"/>
            <a:ext cx="5956300" cy="2664960"/>
            <a:chOff x="5168900" y="829635"/>
            <a:chExt cx="6320622" cy="282796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AFBB71-38C5-4AB6-9602-0AB15CAD01B3}"/>
                </a:ext>
              </a:extLst>
            </p:cNvPr>
            <p:cNvSpPr txBox="1"/>
            <p:nvPr/>
          </p:nvSpPr>
          <p:spPr>
            <a:xfrm>
              <a:off x="7142810" y="3117369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20~30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대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70%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F666963-6EC7-4709-B9E4-8D0F63EC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11550" y="1939927"/>
              <a:ext cx="787925" cy="78792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E7CA71D-CBD9-4FC0-B146-4ACBCA6E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241653" y="1329036"/>
              <a:ext cx="1199016" cy="1199016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B97B14-B799-475A-9EB1-CF51462E2280}"/>
                </a:ext>
              </a:extLst>
            </p:cNvPr>
            <p:cNvSpPr txBox="1"/>
            <p:nvPr/>
          </p:nvSpPr>
          <p:spPr>
            <a:xfrm>
              <a:off x="9206547" y="3004993"/>
              <a:ext cx="1997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Not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Employed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: 35%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endParaRPr lang="en-US" altLang="ko-KR" sz="1400" dirty="0">
                <a:latin typeface="Yu Gothic" panose="020B0400000000000000" pitchFamily="34" charset="-128"/>
              </a:endParaRPr>
            </a:p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Data scientist : 23%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89F0B5-E472-4473-AF1B-C85E928A23EE}"/>
                </a:ext>
              </a:extLst>
            </p:cNvPr>
            <p:cNvSpPr txBox="1"/>
            <p:nvPr/>
          </p:nvSpPr>
          <p:spPr>
            <a:xfrm>
              <a:off x="5215652" y="3178484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" panose="020B0400000000000000" pitchFamily="34" charset="-128"/>
                </a:rPr>
                <a:t>성비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80:20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CC9C940-81F5-4447-B3AA-7D7093E5C28A}"/>
                </a:ext>
              </a:extLst>
            </p:cNvPr>
            <p:cNvGrpSpPr/>
            <p:nvPr/>
          </p:nvGrpSpPr>
          <p:grpSpPr>
            <a:xfrm>
              <a:off x="5601113" y="1396938"/>
              <a:ext cx="1101651" cy="1370304"/>
              <a:chOff x="5502727" y="1725538"/>
              <a:chExt cx="1447104" cy="18000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AE8A93A-423B-4BA8-91B9-ED9E8D9F6D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50533"/>
              <a:stretch/>
            </p:blipFill>
            <p:spPr>
              <a:xfrm>
                <a:off x="5502727" y="1725538"/>
                <a:ext cx="890400" cy="1800000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08B270F-831A-48B7-B631-FEEC83655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 l="45335" r="-3175"/>
              <a:stretch/>
            </p:blipFill>
            <p:spPr>
              <a:xfrm>
                <a:off x="6393127" y="2805538"/>
                <a:ext cx="416449" cy="7200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E79B81-DCEA-41CD-96DE-D9A35CCC910E}"/>
                  </a:ext>
                </a:extLst>
              </p:cNvPr>
              <p:cNvSpPr txBox="1"/>
              <p:nvPr/>
            </p:nvSpPr>
            <p:spPr>
              <a:xfrm>
                <a:off x="5570546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2060"/>
                    </a:solidFill>
                    <a:latin typeface="Bahnschrift SemiLight Condensed" panose="020B0502040204020203" pitchFamily="34" charset="0"/>
                  </a:rPr>
                  <a:t>80</a:t>
                </a:r>
                <a:endParaRPr lang="ko-KR" altLang="en-US" b="1" dirty="0">
                  <a:solidFill>
                    <a:srgbClr val="002060"/>
                  </a:solidFill>
                  <a:latin typeface="Bahnschrift SemiLight Condensed" panose="020B050204020402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760B668-3B2D-47A1-A545-40B693C66E0D}"/>
                  </a:ext>
                </a:extLst>
              </p:cNvPr>
              <p:cNvSpPr txBox="1"/>
              <p:nvPr/>
            </p:nvSpPr>
            <p:spPr>
              <a:xfrm>
                <a:off x="6272481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  <a:latin typeface="Bahnschrift SemiLight Condensed" panose="020B0502040204020203" pitchFamily="34" charset="0"/>
                  </a:rPr>
                  <a:t>20</a:t>
                </a:r>
                <a:endParaRPr lang="ko-KR" altLang="en-US" b="1" dirty="0">
                  <a:solidFill>
                    <a:srgbClr val="C00000"/>
                  </a:solidFill>
                  <a:latin typeface="Bahnschrift SemiLight Condensed" panose="020B0502040204020203" pitchFamily="34" charset="0"/>
                </a:endParaRPr>
              </a:p>
            </p:txBody>
          </p:sp>
        </p:grp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7A2BD2D-B250-45A6-9E0E-AF14000A2476}"/>
                </a:ext>
              </a:extLst>
            </p:cNvPr>
            <p:cNvSpPr/>
            <p:nvPr/>
          </p:nvSpPr>
          <p:spPr>
            <a:xfrm>
              <a:off x="5168900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FE49B243-4BF4-4254-80FC-5DE41D18D198}"/>
                </a:ext>
              </a:extLst>
            </p:cNvPr>
            <p:cNvSpPr/>
            <p:nvPr/>
          </p:nvSpPr>
          <p:spPr>
            <a:xfrm>
              <a:off x="7103172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BDF4118E-CB01-420E-9404-A0D552BB4170}"/>
                </a:ext>
              </a:extLst>
            </p:cNvPr>
            <p:cNvSpPr/>
            <p:nvPr/>
          </p:nvSpPr>
          <p:spPr>
            <a:xfrm>
              <a:off x="9037443" y="1073601"/>
              <a:ext cx="2452079" cy="2583999"/>
            </a:xfrm>
            <a:prstGeom prst="roundRect">
              <a:avLst>
                <a:gd name="adj" fmla="val 9767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2956969-A23C-4C00-93D1-25E6A437884A}"/>
                </a:ext>
              </a:extLst>
            </p:cNvPr>
            <p:cNvSpPr/>
            <p:nvPr/>
          </p:nvSpPr>
          <p:spPr>
            <a:xfrm>
              <a:off x="5180985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C87358"/>
                  </a:solidFill>
                  <a:latin typeface="Yu Gothic" panose="020B0400000000000000" pitchFamily="34" charset="-128"/>
                </a:rPr>
                <a:t>Gender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B732317-6D93-42FD-8C6B-EB7EA6694FEA}"/>
                </a:ext>
              </a:extLst>
            </p:cNvPr>
            <p:cNvSpPr/>
            <p:nvPr/>
          </p:nvSpPr>
          <p:spPr>
            <a:xfrm>
              <a:off x="7090466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277DF89-7B4B-4CB7-9354-9B78AA0B60C4}"/>
                </a:ext>
              </a:extLst>
            </p:cNvPr>
            <p:cNvSpPr/>
            <p:nvPr/>
          </p:nvSpPr>
          <p:spPr>
            <a:xfrm>
              <a:off x="9322708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Job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CC7F9F5-36D7-4755-A689-F45FABDCA8CC}"/>
                </a:ext>
              </a:extLst>
            </p:cNvPr>
            <p:cNvSpPr txBox="1"/>
            <p:nvPr/>
          </p:nvSpPr>
          <p:spPr>
            <a:xfrm>
              <a:off x="9571156" y="2424896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latin typeface="Bahnschrift SemiLight Condensed" panose="020B0502040204020203" pitchFamily="34" charset="0"/>
                </a:rPr>
                <a:t>35%</a:t>
              </a:r>
              <a:endParaRPr lang="ko-KR" altLang="en-US" b="1" dirty="0">
                <a:solidFill>
                  <a:schemeClr val="accent4"/>
                </a:solidFill>
                <a:latin typeface="Bahnschrift SemiLight Condensed" panose="020B050204020402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8FA545-8E9B-4306-B575-8D86BAF6C71B}"/>
                </a:ext>
              </a:extLst>
            </p:cNvPr>
            <p:cNvSpPr txBox="1"/>
            <p:nvPr/>
          </p:nvSpPr>
          <p:spPr>
            <a:xfrm>
              <a:off x="10511772" y="1575177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>
                      <a:lumMod val="50000"/>
                    </a:schemeClr>
                  </a:solidFill>
                  <a:latin typeface="Bahnschrift SemiLight Condensed" panose="020B0502040204020203" pitchFamily="34" charset="0"/>
                </a:rPr>
                <a:t>23%</a:t>
              </a:r>
              <a:endParaRPr lang="ko-KR" altLang="en-US" b="1" dirty="0">
                <a:solidFill>
                  <a:schemeClr val="accent3">
                    <a:lumMod val="50000"/>
                  </a:schemeClr>
                </a:solidFill>
                <a:latin typeface="Bahnschrift SemiLight Condensed" panose="020B0502040204020203" pitchFamily="34" charset="0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29BE597-B526-4B50-9923-C020161B291F}"/>
                </a:ext>
              </a:extLst>
            </p:cNvPr>
            <p:cNvGrpSpPr/>
            <p:nvPr/>
          </p:nvGrpSpPr>
          <p:grpSpPr>
            <a:xfrm>
              <a:off x="7141515" y="1104900"/>
              <a:ext cx="1824685" cy="1739143"/>
              <a:chOff x="7062534" y="1104900"/>
              <a:chExt cx="1824685" cy="1739143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F5C9471-CBEE-4DDF-A368-F49F211B8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7175500" y="1104900"/>
                <a:ext cx="1572019" cy="1572019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C9DA81AA-6622-4B80-9827-A3FB3E2A7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2534" y="1764043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B60DF7B3-E8C1-4175-B35F-37FD0DBA5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07219" y="1764043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1621B8D-9409-470D-A8D2-E46D18BD4292}"/>
              </a:ext>
            </a:extLst>
          </p:cNvPr>
          <p:cNvGrpSpPr/>
          <p:nvPr/>
        </p:nvGrpSpPr>
        <p:grpSpPr>
          <a:xfrm>
            <a:off x="4231553" y="3783690"/>
            <a:ext cx="7655647" cy="2811519"/>
            <a:chOff x="3048000" y="3841905"/>
            <a:chExt cx="7774232" cy="285506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53C5DA6-CE5C-4C21-B289-44D8AD9889FC}"/>
                </a:ext>
              </a:extLst>
            </p:cNvPr>
            <p:cNvSpPr txBox="1"/>
            <p:nvPr/>
          </p:nvSpPr>
          <p:spPr>
            <a:xfrm>
              <a:off x="50403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50%~ 2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년 이하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F2626D-7DA9-4297-9F73-D4869F913A43}"/>
                </a:ext>
              </a:extLst>
            </p:cNvPr>
            <p:cNvSpPr txBox="1"/>
            <p:nvPr/>
          </p:nvSpPr>
          <p:spPr>
            <a:xfrm>
              <a:off x="6858000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$ 25,000~60,000: 24%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0262E11-DBCC-4EEC-8B2E-AD9E39FA28D7}"/>
                </a:ext>
              </a:extLst>
            </p:cNvPr>
            <p:cNvSpPr txBox="1"/>
            <p:nvPr/>
          </p:nvSpPr>
          <p:spPr>
            <a:xfrm>
              <a:off x="30947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85% ~ </a:t>
              </a:r>
              <a:r>
                <a:rPr lang="ko-KR" altLang="en-US" sz="1400" dirty="0">
                  <a:latin typeface="Yu Gothic" panose="020B0400000000000000" pitchFamily="34" charset="-128"/>
                </a:rPr>
                <a:t>학사 학위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992D91C2-E13A-4F4F-85FE-1A0165AF886D}"/>
                </a:ext>
              </a:extLst>
            </p:cNvPr>
            <p:cNvSpPr/>
            <p:nvPr/>
          </p:nvSpPr>
          <p:spPr>
            <a:xfrm>
              <a:off x="3048000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91AB54A2-04EE-4AA7-8ACC-8CF94DD965F8}"/>
                </a:ext>
              </a:extLst>
            </p:cNvPr>
            <p:cNvSpPr/>
            <p:nvPr/>
          </p:nvSpPr>
          <p:spPr>
            <a:xfrm>
              <a:off x="4982272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4DA11D2F-9ED9-4051-B518-052EA083018F}"/>
                </a:ext>
              </a:extLst>
            </p:cNvPr>
            <p:cNvSpPr/>
            <p:nvPr/>
          </p:nvSpPr>
          <p:spPr>
            <a:xfrm>
              <a:off x="3060085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Degree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73ABEFFE-CC9D-45F5-8DEB-6019D2D1653B}"/>
                </a:ext>
              </a:extLst>
            </p:cNvPr>
            <p:cNvSpPr/>
            <p:nvPr/>
          </p:nvSpPr>
          <p:spPr>
            <a:xfrm>
              <a:off x="4969566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Experience</a:t>
              </a:r>
              <a:endParaRPr lang="ko-KR" altLang="en-US" sz="23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D5B6F3CA-70FD-4DC3-995C-BEFBB699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48" y="4579015"/>
              <a:ext cx="900000" cy="900000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493E964-20E7-4B87-8F41-467D651D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0749" y="3990050"/>
              <a:ext cx="1231115" cy="1231115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2CF2C416-BB25-4DFD-968D-589B08AE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6571" y="4093315"/>
              <a:ext cx="1272951" cy="1272951"/>
            </a:xfrm>
            <a:prstGeom prst="rect">
              <a:avLst/>
            </a:prstGeom>
          </p:spPr>
        </p:pic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316CCB0-22C8-45B7-884B-5E90704D9349}"/>
                </a:ext>
              </a:extLst>
            </p:cNvPr>
            <p:cNvGrpSpPr/>
            <p:nvPr/>
          </p:nvGrpSpPr>
          <p:grpSpPr>
            <a:xfrm>
              <a:off x="7155870" y="4047750"/>
              <a:ext cx="1420800" cy="1333397"/>
              <a:chOff x="9465228" y="3829103"/>
              <a:chExt cx="1420800" cy="133339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1D26C42E-5331-43EA-AE19-29A9AD04E1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3597"/>
              <a:stretch/>
            </p:blipFill>
            <p:spPr>
              <a:xfrm>
                <a:off x="9625347" y="3829103"/>
                <a:ext cx="1260681" cy="711061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3CB89616-BC26-47C9-97C2-FCB84C6C8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5228" y="4521431"/>
                <a:ext cx="641069" cy="641069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59326902-2C72-4545-A084-CE5E480A7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4001" y="4528872"/>
                <a:ext cx="485000" cy="485000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3CB6D98A-6515-42B6-81E9-A619FB0B3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0970" y="4511040"/>
                <a:ext cx="333356" cy="333356"/>
              </a:xfrm>
              <a:prstGeom prst="rect">
                <a:avLst/>
              </a:prstGeom>
            </p:spPr>
          </p:pic>
        </p:grp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69435CAC-EAAD-45A2-B3EA-55D594723B79}"/>
                </a:ext>
              </a:extLst>
            </p:cNvPr>
            <p:cNvSpPr/>
            <p:nvPr/>
          </p:nvSpPr>
          <p:spPr>
            <a:xfrm>
              <a:off x="6922768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F847BD85-48C1-433F-B07F-77FA9CD30793}"/>
                </a:ext>
              </a:extLst>
            </p:cNvPr>
            <p:cNvSpPr/>
            <p:nvPr/>
          </p:nvSpPr>
          <p:spPr>
            <a:xfrm>
              <a:off x="8866798" y="3841905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87316201-F722-4D03-8A1C-AEABD91C5297}"/>
                </a:ext>
              </a:extLst>
            </p:cNvPr>
            <p:cNvSpPr/>
            <p:nvPr/>
          </p:nvSpPr>
          <p:spPr>
            <a:xfrm>
              <a:off x="8882603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Language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4EACFC1-5DE8-4A77-91A5-455C480C6B16}"/>
                </a:ext>
              </a:extLst>
            </p:cNvPr>
            <p:cNvSpPr/>
            <p:nvPr/>
          </p:nvSpPr>
          <p:spPr>
            <a:xfrm>
              <a:off x="6929648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Salary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2711FFE-BB69-47A4-8A84-A6D6630E6C3F}"/>
                </a:ext>
              </a:extLst>
            </p:cNvPr>
            <p:cNvGrpSpPr/>
            <p:nvPr/>
          </p:nvGrpSpPr>
          <p:grpSpPr>
            <a:xfrm>
              <a:off x="8850993" y="4284506"/>
              <a:ext cx="1766673" cy="866735"/>
              <a:chOff x="8812974" y="4348191"/>
              <a:chExt cx="1976674" cy="969762"/>
            </a:xfrm>
          </p:grpSpPr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738F3CB1-2C0B-4C61-B3AB-64BB314C5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1156" y="4858569"/>
                <a:ext cx="577175" cy="459384"/>
              </a:xfrm>
              <a:prstGeom prst="rect">
                <a:avLst/>
              </a:prstGeom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E81E8000-7980-4527-91B1-E15636C87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86809" y="4651003"/>
                <a:ext cx="555023" cy="283544"/>
              </a:xfrm>
              <a:prstGeom prst="rect">
                <a:avLst/>
              </a:prstGeom>
            </p:spPr>
          </p:pic>
          <p:pic>
            <p:nvPicPr>
              <p:cNvPr id="159" name="Picture 4">
                <a:extLst>
                  <a:ext uri="{FF2B5EF4-FFF2-40B4-BE49-F238E27FC236}">
                    <a16:creationId xmlns:a16="http://schemas.microsoft.com/office/drawing/2014/main" id="{5CA2BE10-D6BD-45C0-869C-DAC61DB847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8812974" y="4348191"/>
                <a:ext cx="1976674" cy="585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A4B8E12-A37B-4C37-A0FE-18BDA193FA55}"/>
                </a:ext>
              </a:extLst>
            </p:cNvPr>
            <p:cNvSpPr txBox="1"/>
            <p:nvPr/>
          </p:nvSpPr>
          <p:spPr>
            <a:xfrm>
              <a:off x="8824521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Python 85%</a:t>
              </a: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72CBE1D4-42A8-4D65-B22F-2F413C76EE7E}"/>
              </a:ext>
            </a:extLst>
          </p:cNvPr>
          <p:cNvSpPr txBox="1"/>
          <p:nvPr/>
        </p:nvSpPr>
        <p:spPr>
          <a:xfrm>
            <a:off x="902114" y="4204296"/>
            <a:ext cx="3313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18’ </a:t>
            </a:r>
            <a:r>
              <a:rPr lang="ko-KR" altLang="en-US" sz="1600" dirty="0">
                <a:latin typeface="Yu Gothic" panose="020B0400000000000000" pitchFamily="34" charset="-128"/>
              </a:rPr>
              <a:t>중국의 급격한 증가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학사 학위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40%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3-5</a:t>
            </a:r>
            <a:r>
              <a:rPr lang="ko-KR" altLang="en-US" sz="1600" dirty="0">
                <a:latin typeface="Yu Gothic" panose="020B0400000000000000" pitchFamily="34" charset="-128"/>
              </a:rPr>
              <a:t>년 경력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48%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가능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!!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337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28725" y="4706823"/>
            <a:ext cx="6782275" cy="1389177"/>
            <a:chOff x="5028725" y="4706823"/>
            <a:chExt cx="6782275" cy="1389177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4706823"/>
              <a:ext cx="6282692" cy="1389177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5045996"/>
              <a:ext cx="5562600" cy="3722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6.1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Reference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06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295400" y="5722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824557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52E4FE-DCFF-4E9A-A272-CEFF38D85369}"/>
              </a:ext>
            </a:extLst>
          </p:cNvPr>
          <p:cNvSpPr/>
          <p:nvPr/>
        </p:nvSpPr>
        <p:spPr>
          <a:xfrm>
            <a:off x="4306211" y="1408276"/>
            <a:ext cx="1615639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1A386-F8CE-4B8C-A080-F8B2E608748D}"/>
              </a:ext>
            </a:extLst>
          </p:cNvPr>
          <p:cNvSpPr/>
          <p:nvPr/>
        </p:nvSpPr>
        <p:spPr>
          <a:xfrm>
            <a:off x="6003599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E041BA-2524-4A31-BACC-1C1E27403E79}"/>
              </a:ext>
            </a:extLst>
          </p:cNvPr>
          <p:cNvSpPr/>
          <p:nvPr/>
        </p:nvSpPr>
        <p:spPr>
          <a:xfrm>
            <a:off x="7883733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7F29A2-B44F-43E2-838B-CE074F24CA3B}"/>
              </a:ext>
            </a:extLst>
          </p:cNvPr>
          <p:cNvSpPr/>
          <p:nvPr/>
        </p:nvSpPr>
        <p:spPr>
          <a:xfrm>
            <a:off x="9763867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 Kaggle in East Asia as Data Scientist</a:t>
            </a: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58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D8B35F1-5652-4FA2-A006-8748BD144597}"/>
              </a:ext>
            </a:extLst>
          </p:cNvPr>
          <p:cNvSpPr/>
          <p:nvPr/>
        </p:nvSpPr>
        <p:spPr>
          <a:xfrm>
            <a:off x="466583" y="1368189"/>
            <a:ext cx="2300759" cy="5231766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31A38E-A488-4BA3-9295-E04DBD71640B}"/>
              </a:ext>
            </a:extLst>
          </p:cNvPr>
          <p:cNvGrpSpPr/>
          <p:nvPr/>
        </p:nvGrpSpPr>
        <p:grpSpPr>
          <a:xfrm>
            <a:off x="552166" y="3690775"/>
            <a:ext cx="2129594" cy="2249414"/>
            <a:chOff x="3037042" y="1473732"/>
            <a:chExt cx="1963870" cy="2014291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35DFB148-C220-41B4-9085-DD70FCDB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3" t="16957" r="622" b="69005"/>
            <a:stretch/>
          </p:blipFill>
          <p:spPr>
            <a:xfrm>
              <a:off x="3037042" y="1473732"/>
              <a:ext cx="1963870" cy="852069"/>
            </a:xfrm>
            <a:prstGeom prst="rect">
              <a:avLst/>
            </a:prstGeom>
          </p:spPr>
        </p:pic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F8839034-8752-4221-B7CD-CF9FB2580044}"/>
                </a:ext>
              </a:extLst>
            </p:cNvPr>
            <p:cNvSpPr/>
            <p:nvPr/>
          </p:nvSpPr>
          <p:spPr>
            <a:xfrm>
              <a:off x="3468634" y="2485399"/>
              <a:ext cx="1100684" cy="420257"/>
            </a:xfrm>
            <a:prstGeom prst="downArrow">
              <a:avLst/>
            </a:prstGeom>
            <a:solidFill>
              <a:srgbClr val="EBC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585F71-0CC9-4633-B1D4-B25F0E15300B}"/>
                </a:ext>
              </a:extLst>
            </p:cNvPr>
            <p:cNvSpPr txBox="1"/>
            <p:nvPr/>
          </p:nvSpPr>
          <p:spPr>
            <a:xfrm>
              <a:off x="3037042" y="3087913"/>
              <a:ext cx="1963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Yu Gothic" panose="020B0400000000000000" pitchFamily="34" charset="-128"/>
                </a:rPr>
                <a:t>Data Scientist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09B717-E244-4F4F-9CA6-30B21944D473}"/>
              </a:ext>
            </a:extLst>
          </p:cNvPr>
          <p:cNvGrpSpPr/>
          <p:nvPr/>
        </p:nvGrpSpPr>
        <p:grpSpPr>
          <a:xfrm>
            <a:off x="763936" y="1832043"/>
            <a:ext cx="1706052" cy="1553652"/>
            <a:chOff x="1132206" y="1540638"/>
            <a:chExt cx="1706052" cy="155365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FF61DF3-4A04-4B6D-A5E3-B280FECD2E02}"/>
                </a:ext>
              </a:extLst>
            </p:cNvPr>
            <p:cNvSpPr/>
            <p:nvPr/>
          </p:nvSpPr>
          <p:spPr>
            <a:xfrm>
              <a:off x="1132206" y="2165064"/>
              <a:ext cx="929226" cy="929226"/>
            </a:xfrm>
            <a:prstGeom prst="ellipse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5EC0514-F4E9-4868-A172-9E4FD5831F43}"/>
                </a:ext>
              </a:extLst>
            </p:cNvPr>
            <p:cNvSpPr/>
            <p:nvPr/>
          </p:nvSpPr>
          <p:spPr>
            <a:xfrm>
              <a:off x="1909032" y="2165064"/>
              <a:ext cx="929226" cy="929226"/>
            </a:xfrm>
            <a:prstGeom prst="ellipse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E5E9A75-5783-4BC6-8D5D-3CE116BF5A9F}"/>
                </a:ext>
              </a:extLst>
            </p:cNvPr>
            <p:cNvSpPr/>
            <p:nvPr/>
          </p:nvSpPr>
          <p:spPr>
            <a:xfrm>
              <a:off x="1539339" y="1540638"/>
              <a:ext cx="929226" cy="929226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5BC1FFB7-5AB1-4A93-B4ED-637C3D770D9A}"/>
              </a:ext>
            </a:extLst>
          </p:cNvPr>
          <p:cNvSpPr/>
          <p:nvPr/>
        </p:nvSpPr>
        <p:spPr>
          <a:xfrm>
            <a:off x="2880566" y="1394023"/>
            <a:ext cx="8778034" cy="5231766"/>
          </a:xfrm>
          <a:prstGeom prst="roundRect">
            <a:avLst>
              <a:gd name="adj" fmla="val 5431"/>
            </a:avLst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E98371-6645-4C1D-9755-A5C06C2735A5}"/>
              </a:ext>
            </a:extLst>
          </p:cNvPr>
          <p:cNvSpPr/>
          <p:nvPr/>
        </p:nvSpPr>
        <p:spPr>
          <a:xfrm>
            <a:off x="3081773" y="3837277"/>
            <a:ext cx="929226" cy="929226"/>
          </a:xfrm>
          <a:prstGeom prst="ellipse">
            <a:avLst/>
          </a:prstGeom>
          <a:solidFill>
            <a:srgbClr val="87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FE4980A-F7F0-4E87-A0AC-3ABA89C34666}"/>
              </a:ext>
            </a:extLst>
          </p:cNvPr>
          <p:cNvSpPr/>
          <p:nvPr/>
        </p:nvSpPr>
        <p:spPr>
          <a:xfrm>
            <a:off x="3081773" y="5330589"/>
            <a:ext cx="929226" cy="929226"/>
          </a:xfrm>
          <a:prstGeom prst="ellipse">
            <a:avLst/>
          </a:prstGeom>
          <a:solidFill>
            <a:srgbClr val="CBD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29B99C1-E77C-420E-AF99-ACCCE6BD2154}"/>
              </a:ext>
            </a:extLst>
          </p:cNvPr>
          <p:cNvSpPr/>
          <p:nvPr/>
        </p:nvSpPr>
        <p:spPr>
          <a:xfrm>
            <a:off x="3081773" y="2343963"/>
            <a:ext cx="929226" cy="929226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5393838-9981-4B8E-B313-96E8D9386805}"/>
              </a:ext>
            </a:extLst>
          </p:cNvPr>
          <p:cNvCxnSpPr>
            <a:cxnSpLocks/>
          </p:cNvCxnSpPr>
          <p:nvPr/>
        </p:nvCxnSpPr>
        <p:spPr>
          <a:xfrm>
            <a:off x="2904983" y="3555233"/>
            <a:ext cx="3024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02B583C-D82D-493F-B812-81D7B2B2CCD5}"/>
              </a:ext>
            </a:extLst>
          </p:cNvPr>
          <p:cNvCxnSpPr>
            <a:cxnSpLocks/>
          </p:cNvCxnSpPr>
          <p:nvPr/>
        </p:nvCxnSpPr>
        <p:spPr>
          <a:xfrm>
            <a:off x="2904983" y="5048546"/>
            <a:ext cx="3024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29CD8EF-D18C-4E36-ABA4-0EB11347DFBA}"/>
              </a:ext>
            </a:extLst>
          </p:cNvPr>
          <p:cNvCxnSpPr>
            <a:cxnSpLocks/>
          </p:cNvCxnSpPr>
          <p:nvPr/>
        </p:nvCxnSpPr>
        <p:spPr>
          <a:xfrm>
            <a:off x="4211268" y="1481400"/>
            <a:ext cx="0" cy="514800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8F93CAB-5A7B-409B-8F06-080EE6925A21}"/>
              </a:ext>
            </a:extLst>
          </p:cNvPr>
          <p:cNvCxnSpPr>
            <a:cxnSpLocks/>
          </p:cNvCxnSpPr>
          <p:nvPr/>
        </p:nvCxnSpPr>
        <p:spPr>
          <a:xfrm>
            <a:off x="2880566" y="2130189"/>
            <a:ext cx="8712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2542E9-226C-47A9-81FC-1022AD22821E}"/>
              </a:ext>
            </a:extLst>
          </p:cNvPr>
          <p:cNvGrpSpPr/>
          <p:nvPr/>
        </p:nvGrpSpPr>
        <p:grpSpPr>
          <a:xfrm>
            <a:off x="4493305" y="929932"/>
            <a:ext cx="1241451" cy="1057176"/>
            <a:chOff x="6251232" y="1000624"/>
            <a:chExt cx="1241451" cy="1057176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3291EF9-968B-4D51-BD17-454D531A52AA}"/>
                </a:ext>
              </a:extLst>
            </p:cNvPr>
            <p:cNvSpPr/>
            <p:nvPr/>
          </p:nvSpPr>
          <p:spPr>
            <a:xfrm>
              <a:off x="6360273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9E04A669-EA06-41BE-8D4D-186E24102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597"/>
            <a:stretch/>
          </p:blipFill>
          <p:spPr>
            <a:xfrm>
              <a:off x="6251232" y="1151072"/>
              <a:ext cx="1241451" cy="70021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E2899-E43B-49E7-8BD6-0F882ACB9749}"/>
              </a:ext>
            </a:extLst>
          </p:cNvPr>
          <p:cNvGrpSpPr/>
          <p:nvPr/>
        </p:nvGrpSpPr>
        <p:grpSpPr>
          <a:xfrm>
            <a:off x="6390263" y="929932"/>
            <a:ext cx="1057176" cy="1057176"/>
            <a:chOff x="4576134" y="1000624"/>
            <a:chExt cx="1057176" cy="1057176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8AECE86-B91B-4AFD-A328-1C97C1E8CA0F}"/>
                </a:ext>
              </a:extLst>
            </p:cNvPr>
            <p:cNvSpPr/>
            <p:nvPr/>
          </p:nvSpPr>
          <p:spPr>
            <a:xfrm>
              <a:off x="4576134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F2AE0CAC-37EE-4B36-8F07-D0D338311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42" y="1065704"/>
              <a:ext cx="859160" cy="85916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2BB123-A46C-4675-BD52-59D5EA0E90B0}"/>
              </a:ext>
            </a:extLst>
          </p:cNvPr>
          <p:cNvGrpSpPr/>
          <p:nvPr/>
        </p:nvGrpSpPr>
        <p:grpSpPr>
          <a:xfrm>
            <a:off x="8241567" y="929932"/>
            <a:ext cx="1057176" cy="1057176"/>
            <a:chOff x="8330530" y="1000624"/>
            <a:chExt cx="1057176" cy="1057176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D4CCA0-D877-48F0-B30A-1058689FFA16}"/>
                </a:ext>
              </a:extLst>
            </p:cNvPr>
            <p:cNvSpPr/>
            <p:nvPr/>
          </p:nvSpPr>
          <p:spPr>
            <a:xfrm>
              <a:off x="8330530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F2FC086F-3179-4B34-9E5B-9D10D98C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0972" y="1003374"/>
              <a:ext cx="930115" cy="93011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7A3FFC-3D15-4C53-9C59-3C507ABC3946}"/>
              </a:ext>
            </a:extLst>
          </p:cNvPr>
          <p:cNvGrpSpPr/>
          <p:nvPr/>
        </p:nvGrpSpPr>
        <p:grpSpPr>
          <a:xfrm>
            <a:off x="9979987" y="929932"/>
            <a:ext cx="1398651" cy="1057176"/>
            <a:chOff x="10094031" y="1000624"/>
            <a:chExt cx="1398651" cy="1057176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D1C97B5-8723-4909-9FC7-590D05C2A5C2}"/>
                </a:ext>
              </a:extLst>
            </p:cNvPr>
            <p:cNvSpPr/>
            <p:nvPr/>
          </p:nvSpPr>
          <p:spPr>
            <a:xfrm>
              <a:off x="10264769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7D94E38-EF5A-4074-A67C-C2299FD3A532}"/>
                </a:ext>
              </a:extLst>
            </p:cNvPr>
            <p:cNvGrpSpPr/>
            <p:nvPr/>
          </p:nvGrpSpPr>
          <p:grpSpPr>
            <a:xfrm>
              <a:off x="10094031" y="1219287"/>
              <a:ext cx="1398651" cy="686182"/>
              <a:chOff x="9726549" y="1028964"/>
              <a:chExt cx="1739725" cy="853514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C1935654-9429-4EA9-ACDD-604E254B1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3846" y="1478162"/>
                <a:ext cx="507988" cy="404316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36E0B133-EAAF-4D53-83D6-3EA4C68B4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7686" y="1295477"/>
                <a:ext cx="488491" cy="249555"/>
              </a:xfrm>
              <a:prstGeom prst="rect">
                <a:avLst/>
              </a:prstGeom>
            </p:spPr>
          </p:pic>
          <p:pic>
            <p:nvPicPr>
              <p:cNvPr id="128" name="Picture 4">
                <a:extLst>
                  <a:ext uri="{FF2B5EF4-FFF2-40B4-BE49-F238E27FC236}">
                    <a16:creationId xmlns:a16="http://schemas.microsoft.com/office/drawing/2014/main" id="{A9613D84-315A-46FF-863E-2C210D89C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9726549" y="1028964"/>
                <a:ext cx="1739725" cy="515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F3D8833-D475-4C2D-AEFB-90BBC8FD2C1B}"/>
              </a:ext>
            </a:extLst>
          </p:cNvPr>
          <p:cNvSpPr txBox="1"/>
          <p:nvPr/>
        </p:nvSpPr>
        <p:spPr>
          <a:xfrm>
            <a:off x="4249514" y="2150623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1,000-20,000$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29.2%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F4F796-6336-45C4-AA7D-43579CEFF56D}"/>
              </a:ext>
            </a:extLst>
          </p:cNvPr>
          <p:cNvSpPr txBox="1"/>
          <p:nvPr/>
        </p:nvSpPr>
        <p:spPr>
          <a:xfrm>
            <a:off x="3101977" y="4022668"/>
            <a:ext cx="86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Research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6DC4AE-C7D6-4D8A-BA5C-BEA68ACB961A}"/>
              </a:ext>
            </a:extLst>
          </p:cNvPr>
          <p:cNvSpPr txBox="1"/>
          <p:nvPr/>
        </p:nvSpPr>
        <p:spPr>
          <a:xfrm>
            <a:off x="3101977" y="5427064"/>
            <a:ext cx="8660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</a:rPr>
              <a:t>Mucnie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</a:rPr>
              <a:t>Leanint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Engineer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8790FD-ADE7-4C1B-B739-944EAA1764C6}"/>
              </a:ext>
            </a:extLst>
          </p:cNvPr>
          <p:cNvSpPr txBox="1"/>
          <p:nvPr/>
        </p:nvSpPr>
        <p:spPr>
          <a:xfrm>
            <a:off x="3101977" y="2533296"/>
            <a:ext cx="86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8C799-F839-499B-8695-175CCDA80A9C}"/>
              </a:ext>
            </a:extLst>
          </p:cNvPr>
          <p:cNvSpPr txBox="1"/>
          <p:nvPr/>
        </p:nvSpPr>
        <p:spPr>
          <a:xfrm>
            <a:off x="4249514" y="3575666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20,000-60,000$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29.8%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C383B-7D59-465B-8092-F140F3B92EEB}"/>
              </a:ext>
            </a:extLst>
          </p:cNvPr>
          <p:cNvSpPr txBox="1"/>
          <p:nvPr/>
        </p:nvSpPr>
        <p:spPr>
          <a:xfrm>
            <a:off x="4269708" y="5074466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&lt;900$</a:t>
            </a:r>
            <a:r>
              <a:rPr lang="ko-KR" altLang="en-US" sz="1400" dirty="0"/>
              <a:t> </a:t>
            </a:r>
            <a:r>
              <a:rPr lang="en-US" altLang="ko-KR" sz="1400" dirty="0"/>
              <a:t>31.9%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69A09-A4B1-42E7-B319-A90BAC37A4B8}"/>
              </a:ext>
            </a:extLst>
          </p:cNvPr>
          <p:cNvSpPr txBox="1"/>
          <p:nvPr/>
        </p:nvSpPr>
        <p:spPr>
          <a:xfrm>
            <a:off x="9869687" y="3795447"/>
            <a:ext cx="1619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Yu Gothic" panose="020B0400000000000000" pitchFamily="34" charset="-128"/>
              </a:rPr>
              <a:t>Python</a:t>
            </a:r>
            <a:r>
              <a:rPr lang="en-US" altLang="ko-KR" sz="1800" dirty="0">
                <a:latin typeface="Yu Gothic" panose="020B0400000000000000" pitchFamily="34" charset="-128"/>
              </a:rPr>
              <a:t> 80%~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B3152E-3FD0-4C6D-9B95-8FDB80AEED03}"/>
              </a:ext>
            </a:extLst>
          </p:cNvPr>
          <p:cNvGrpSpPr/>
          <p:nvPr/>
        </p:nvGrpSpPr>
        <p:grpSpPr>
          <a:xfrm>
            <a:off x="10485790" y="2568578"/>
            <a:ext cx="387044" cy="525173"/>
            <a:chOff x="10591328" y="3754713"/>
            <a:chExt cx="387044" cy="52517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68AFEE-6212-4DA5-B29F-109B17CB48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28" y="3756666"/>
              <a:ext cx="0" cy="523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8065AED0-1CF0-4C8C-A224-E5C3441F1252}"/>
                </a:ext>
              </a:extLst>
            </p:cNvPr>
            <p:cNvSpPr/>
            <p:nvPr/>
          </p:nvSpPr>
          <p:spPr>
            <a:xfrm rot="5400000">
              <a:off x="10639968" y="3716071"/>
              <a:ext cx="299761" cy="377046"/>
            </a:xfrm>
            <a:prstGeom prst="triangle">
              <a:avLst/>
            </a:prstGeom>
            <a:solidFill>
              <a:srgbClr val="3B7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8D6C75B-5FB2-4802-BE2D-B41578C456A0}"/>
              </a:ext>
            </a:extLst>
          </p:cNvPr>
          <p:cNvGrpSpPr/>
          <p:nvPr/>
        </p:nvGrpSpPr>
        <p:grpSpPr>
          <a:xfrm>
            <a:off x="9910843" y="3093751"/>
            <a:ext cx="1536939" cy="685277"/>
            <a:chOff x="6034769" y="2921082"/>
            <a:chExt cx="2229031" cy="99386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E59E2D1-7DA6-45A2-B725-D1CF4CFC8E13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D5EA778-70A6-4CF2-AE92-8FB8DF5FC5E2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BED5D17-8A3B-4652-B294-4EB0A97E4F2F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C6EF2BE-46CF-4745-A99B-FBBD6AADAF92}"/>
              </a:ext>
            </a:extLst>
          </p:cNvPr>
          <p:cNvGrpSpPr/>
          <p:nvPr/>
        </p:nvGrpSpPr>
        <p:grpSpPr>
          <a:xfrm>
            <a:off x="5943600" y="2362200"/>
            <a:ext cx="1950503" cy="1416828"/>
            <a:chOff x="7772757" y="2362200"/>
            <a:chExt cx="1950503" cy="1416828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A8E2F8C-C601-4607-8D1A-8D7D61C010DE}"/>
                </a:ext>
              </a:extLst>
            </p:cNvPr>
            <p:cNvGrpSpPr/>
            <p:nvPr/>
          </p:nvGrpSpPr>
          <p:grpSpPr>
            <a:xfrm>
              <a:off x="8007197" y="3093751"/>
              <a:ext cx="1536939" cy="685277"/>
              <a:chOff x="6034769" y="2921082"/>
              <a:chExt cx="2229031" cy="993861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9FAB230-B2E8-4527-86AF-8EA62BCCA37A}"/>
                  </a:ext>
                </a:extLst>
              </p:cNvPr>
              <p:cNvSpPr/>
              <p:nvPr/>
            </p:nvSpPr>
            <p:spPr>
              <a:xfrm>
                <a:off x="6779819" y="2921082"/>
                <a:ext cx="738931" cy="993861"/>
              </a:xfrm>
              <a:prstGeom prst="rect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18DF741-FFA9-4645-BD2C-E2873B1272DF}"/>
                  </a:ext>
                </a:extLst>
              </p:cNvPr>
              <p:cNvSpPr/>
              <p:nvPr/>
            </p:nvSpPr>
            <p:spPr>
              <a:xfrm>
                <a:off x="7543800" y="3482943"/>
                <a:ext cx="720000" cy="432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1D930B-8D7E-4004-8135-6713B2E5DBD9}"/>
                  </a:ext>
                </a:extLst>
              </p:cNvPr>
              <p:cNvSpPr/>
              <p:nvPr/>
            </p:nvSpPr>
            <p:spPr>
              <a:xfrm>
                <a:off x="6034769" y="3122943"/>
                <a:ext cx="720000" cy="792000"/>
              </a:xfrm>
              <a:prstGeom prst="rect">
                <a:avLst/>
              </a:prstGeom>
              <a:solidFill>
                <a:srgbClr val="C873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BDFD5AC-C4F6-4188-8E99-9F83879FA0B4}"/>
                </a:ext>
              </a:extLst>
            </p:cNvPr>
            <p:cNvSpPr txBox="1"/>
            <p:nvPr/>
          </p:nvSpPr>
          <p:spPr>
            <a:xfrm>
              <a:off x="7772757" y="2968515"/>
              <a:ext cx="8883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박사 이상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723B5C-0CF4-4C5B-BB51-617A3D995D60}"/>
                </a:ext>
              </a:extLst>
            </p:cNvPr>
            <p:cNvSpPr txBox="1"/>
            <p:nvPr/>
          </p:nvSpPr>
          <p:spPr>
            <a:xfrm>
              <a:off x="8834873" y="3230449"/>
              <a:ext cx="88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학사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1D08518F-0D3A-4CF3-AF3F-F0D163AA107E}"/>
                </a:ext>
              </a:extLst>
            </p:cNvPr>
            <p:cNvGrpSpPr/>
            <p:nvPr/>
          </p:nvGrpSpPr>
          <p:grpSpPr>
            <a:xfrm>
              <a:off x="8763232" y="2362200"/>
              <a:ext cx="548202" cy="743845"/>
              <a:chOff x="10591328" y="3754713"/>
              <a:chExt cx="387044" cy="525173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C818FF6C-C66E-4208-B977-87CF21C16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1328" y="3756666"/>
                <a:ext cx="0" cy="5232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이등변 삼각형 94">
                <a:extLst>
                  <a:ext uri="{FF2B5EF4-FFF2-40B4-BE49-F238E27FC236}">
                    <a16:creationId xmlns:a16="http://schemas.microsoft.com/office/drawing/2014/main" id="{04E48CCB-57BD-45F0-8AC1-D8CBABD6974C}"/>
                  </a:ext>
                </a:extLst>
              </p:cNvPr>
              <p:cNvSpPr/>
              <p:nvPr/>
            </p:nvSpPr>
            <p:spPr>
              <a:xfrm rot="5400000">
                <a:off x="10639968" y="3716071"/>
                <a:ext cx="299761" cy="377046"/>
              </a:xfrm>
              <a:prstGeom prst="triangle">
                <a:avLst/>
              </a:prstGeom>
              <a:solidFill>
                <a:srgbClr val="DB7B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7DCC7C-51C9-4736-8D25-8E39A4D84629}"/>
                </a:ext>
              </a:extLst>
            </p:cNvPr>
            <p:cNvSpPr txBox="1"/>
            <p:nvPr/>
          </p:nvSpPr>
          <p:spPr>
            <a:xfrm>
              <a:off x="8498214" y="2446191"/>
              <a:ext cx="88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C00000"/>
                  </a:solidFill>
                </a:rPr>
                <a:t>석사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A78983E6-57CF-4F53-B58A-8CD6EBCC4F82}"/>
              </a:ext>
            </a:extLst>
          </p:cNvPr>
          <p:cNvSpPr txBox="1"/>
          <p:nvPr/>
        </p:nvSpPr>
        <p:spPr>
          <a:xfrm>
            <a:off x="7869950" y="4560227"/>
            <a:ext cx="161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Yu Gothic" panose="020B0400000000000000" pitchFamily="34" charset="-128"/>
              </a:rPr>
              <a:t>~</a:t>
            </a:r>
            <a:r>
              <a:rPr lang="en-US" altLang="ko-KR" sz="1800" dirty="0">
                <a:latin typeface="Yu Gothic" panose="020B0400000000000000" pitchFamily="34" charset="-128"/>
              </a:rPr>
              <a:t>3y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sz="1800" dirty="0">
                <a:latin typeface="Yu Gothic" panose="020B0400000000000000" pitchFamily="34" charset="-128"/>
              </a:rPr>
              <a:t>:14%</a:t>
            </a:r>
          </a:p>
          <a:p>
            <a:pPr algn="ctr"/>
            <a:r>
              <a:rPr lang="en-US" altLang="ko-KR" dirty="0">
                <a:latin typeface="Yu Gothic" panose="020B0400000000000000" pitchFamily="34" charset="-128"/>
              </a:rPr>
              <a:t>3~5</a:t>
            </a:r>
            <a:r>
              <a:rPr lang="ko-KR" altLang="en-US" dirty="0">
                <a:latin typeface="Yu Gothic" panose="020B0400000000000000" pitchFamily="34" charset="-128"/>
              </a:rPr>
              <a:t> </a:t>
            </a:r>
            <a:r>
              <a:rPr lang="en-US" altLang="ko-KR" dirty="0">
                <a:latin typeface="Yu Gothic" panose="020B0400000000000000" pitchFamily="34" charset="-128"/>
              </a:rPr>
              <a:t>:16.9%</a:t>
            </a:r>
          </a:p>
          <a:p>
            <a:pPr algn="ctr"/>
            <a:r>
              <a:rPr lang="en-US" altLang="ko-KR" sz="1800" dirty="0">
                <a:latin typeface="Yu Gothic" panose="020B0400000000000000" pitchFamily="34" charset="-128"/>
              </a:rPr>
              <a:t>5~10: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dirty="0">
                <a:latin typeface="Yu Gothic" panose="020B0400000000000000" pitchFamily="34" charset="-128"/>
              </a:rPr>
              <a:t>28</a:t>
            </a:r>
            <a:r>
              <a:rPr lang="en-US" altLang="ko-KR" sz="1800" dirty="0">
                <a:latin typeface="Yu Gothic" panose="020B0400000000000000" pitchFamily="34" charset="-128"/>
              </a:rPr>
              <a:t>%</a:t>
            </a:r>
          </a:p>
          <a:p>
            <a:pPr algn="ctr"/>
            <a:r>
              <a:rPr lang="en-US" altLang="ko-KR" b="1" dirty="0">
                <a:latin typeface="Yu Gothic" panose="020B0400000000000000" pitchFamily="34" charset="-128"/>
              </a:rPr>
              <a:t>10~: 38%</a:t>
            </a:r>
            <a:endParaRPr lang="en-US" altLang="ko-KR" sz="1800" b="1" dirty="0">
              <a:latin typeface="Yu Gothic" panose="020B0400000000000000" pitchFamily="34" charset="-128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6726FA1-38BE-41F5-8DEC-EEFBA7AD794C}"/>
              </a:ext>
            </a:extLst>
          </p:cNvPr>
          <p:cNvSpPr/>
          <p:nvPr/>
        </p:nvSpPr>
        <p:spPr>
          <a:xfrm>
            <a:off x="5980707" y="4284278"/>
            <a:ext cx="3680354" cy="2341509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294A86E-3E78-4A2E-814F-2B6A69CA4DFC}"/>
              </a:ext>
            </a:extLst>
          </p:cNvPr>
          <p:cNvSpPr/>
          <p:nvPr/>
        </p:nvSpPr>
        <p:spPr>
          <a:xfrm>
            <a:off x="6699472" y="3962400"/>
            <a:ext cx="2270035" cy="456656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C87358"/>
                </a:solidFill>
                <a:latin typeface="Yu Gothic" panose="020B0400000000000000" pitchFamily="34" charset="-128"/>
              </a:rPr>
              <a:t>$ 25,000~100,000 </a:t>
            </a:r>
            <a:r>
              <a:rPr lang="ko-KR" altLang="en-US" sz="1400" b="1" dirty="0">
                <a:solidFill>
                  <a:srgbClr val="C87358"/>
                </a:solidFill>
                <a:latin typeface="Yu Gothic" panose="020B0400000000000000" pitchFamily="34" charset="-128"/>
              </a:rPr>
              <a:t>연봉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344DAA-DD62-4D6E-B6D3-6E0BCBF7B53A}"/>
              </a:ext>
            </a:extLst>
          </p:cNvPr>
          <p:cNvSpPr txBox="1"/>
          <p:nvPr/>
        </p:nvSpPr>
        <p:spPr>
          <a:xfrm>
            <a:off x="6124450" y="4560227"/>
            <a:ext cx="161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Yu Gothic" panose="020B0400000000000000" pitchFamily="34" charset="-128"/>
              </a:rPr>
              <a:t>~</a:t>
            </a:r>
            <a:r>
              <a:rPr lang="ko-KR" altLang="en-US" sz="1800" dirty="0">
                <a:latin typeface="Yu Gothic" panose="020B0400000000000000" pitchFamily="34" charset="-128"/>
              </a:rPr>
              <a:t>전문 </a:t>
            </a:r>
            <a:r>
              <a:rPr lang="en-US" altLang="ko-KR" sz="1800" dirty="0">
                <a:latin typeface="Yu Gothic" panose="020B0400000000000000" pitchFamily="34" charset="-128"/>
              </a:rPr>
              <a:t>: 29%</a:t>
            </a:r>
          </a:p>
          <a:p>
            <a:pPr algn="ctr"/>
            <a:r>
              <a:rPr lang="ko-KR" altLang="en-US" sz="1800" b="1" dirty="0">
                <a:latin typeface="Yu Gothic" panose="020B0400000000000000" pitchFamily="34" charset="-128"/>
              </a:rPr>
              <a:t>학사 </a:t>
            </a:r>
            <a:r>
              <a:rPr lang="en-US" altLang="ko-KR" sz="1800" b="1" dirty="0">
                <a:latin typeface="Yu Gothic" panose="020B0400000000000000" pitchFamily="34" charset="-128"/>
              </a:rPr>
              <a:t>: 44%</a:t>
            </a:r>
          </a:p>
          <a:p>
            <a:pPr algn="ctr"/>
            <a:r>
              <a:rPr lang="ko-KR" altLang="en-US" dirty="0">
                <a:latin typeface="Yu Gothic" panose="020B0400000000000000" pitchFamily="34" charset="-128"/>
              </a:rPr>
              <a:t>석사 </a:t>
            </a:r>
            <a:r>
              <a:rPr lang="en-US" altLang="ko-KR" dirty="0">
                <a:latin typeface="Yu Gothic" panose="020B0400000000000000" pitchFamily="34" charset="-128"/>
              </a:rPr>
              <a:t>: 32%</a:t>
            </a:r>
          </a:p>
          <a:p>
            <a:pPr algn="ctr"/>
            <a:r>
              <a:rPr lang="ko-KR" altLang="en-US" sz="1800" dirty="0">
                <a:latin typeface="Yu Gothic" panose="020B0400000000000000" pitchFamily="34" charset="-128"/>
              </a:rPr>
              <a:t>박사</a:t>
            </a:r>
            <a:r>
              <a:rPr lang="en-US" altLang="ko-KR" sz="1800" dirty="0">
                <a:latin typeface="Yu Gothic" panose="020B0400000000000000" pitchFamily="34" charset="-128"/>
              </a:rPr>
              <a:t>~: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sz="1800" dirty="0">
                <a:latin typeface="Yu Gothic" panose="020B0400000000000000" pitchFamily="34" charset="-128"/>
              </a:rPr>
              <a:t>42%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2DEE211-76FD-4927-B80A-F3D411B13D1D}"/>
              </a:ext>
            </a:extLst>
          </p:cNvPr>
          <p:cNvGrpSpPr/>
          <p:nvPr/>
        </p:nvGrpSpPr>
        <p:grpSpPr>
          <a:xfrm>
            <a:off x="8001686" y="3093751"/>
            <a:ext cx="1536939" cy="685277"/>
            <a:chOff x="6034769" y="2921082"/>
            <a:chExt cx="2229031" cy="993861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2E30B6E-96AC-4EFB-9B5D-CB5F76FE912A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B6FB8DE-DA13-4C53-A51D-7AA7381B1E86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F08F8EB-241B-46F1-A232-7B51A1F85A03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A4B5303-AFF8-405B-BB3E-C81DB13D07E8}"/>
              </a:ext>
            </a:extLst>
          </p:cNvPr>
          <p:cNvSpPr txBox="1"/>
          <p:nvPr/>
        </p:nvSpPr>
        <p:spPr>
          <a:xfrm>
            <a:off x="6663677" y="5940515"/>
            <a:ext cx="2440112" cy="369332"/>
          </a:xfrm>
          <a:prstGeom prst="rect">
            <a:avLst/>
          </a:prstGeom>
          <a:solidFill>
            <a:srgbClr val="E47469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Yu Gothic" panose="020B0400000000000000" pitchFamily="34" charset="-128"/>
              </a:rPr>
              <a:t>학사 이상 </a:t>
            </a:r>
            <a:r>
              <a:rPr lang="en-US" altLang="ko-KR" b="1" dirty="0">
                <a:solidFill>
                  <a:schemeClr val="bg1"/>
                </a:solidFill>
                <a:latin typeface="Yu Gothic" panose="020B0400000000000000" pitchFamily="34" charset="-128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Yu Gothic" panose="020B0400000000000000" pitchFamily="34" charset="-128"/>
              </a:rPr>
              <a:t>년 이상</a:t>
            </a:r>
            <a:endParaRPr lang="en-US" altLang="ko-KR" b="1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4035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313943" y="963176"/>
            <a:ext cx="11564620" cy="5456419"/>
          </a:xfrm>
          <a:custGeom>
            <a:avLst/>
            <a:gdLst/>
            <a:ahLst/>
            <a:cxnLst/>
            <a:rect l="l" t="t" r="r" b="b"/>
            <a:pathLst>
              <a:path w="11564620" h="5171440">
                <a:moveTo>
                  <a:pt x="11564112" y="0"/>
                </a:moveTo>
                <a:lnTo>
                  <a:pt x="0" y="0"/>
                </a:lnTo>
                <a:lnTo>
                  <a:pt x="0" y="5170932"/>
                </a:lnTo>
                <a:lnTo>
                  <a:pt x="11564112" y="517093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013714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Reference</a:t>
            </a:r>
          </a:p>
        </p:txBody>
      </p:sp>
      <p:sp>
        <p:nvSpPr>
          <p:cNvPr id="29" name="object 9"/>
          <p:cNvSpPr txBox="1"/>
          <p:nvPr/>
        </p:nvSpPr>
        <p:spPr>
          <a:xfrm>
            <a:off x="948054" y="1117607"/>
            <a:ext cx="1185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참고</a:t>
            </a:r>
            <a:r>
              <a:rPr lang="ko-KR" altLang="en-US" sz="2000" b="1" spc="-21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문헌</a:t>
            </a:r>
            <a:endParaRPr lang="ko-KR" altLang="en-US" sz="20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5800" y="1085020"/>
            <a:ext cx="45719" cy="39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59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76300" y="1752600"/>
            <a:ext cx="11201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동아시아 지역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2"/>
              </a:rPr>
              <a:t>https://ko.wikipedia.org/wiki/%EB%8F%99%EC%95%84%EC%8B%9C%EC%95%84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동아시아 인구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3"/>
              </a:rPr>
              <a:t>https://ko.wikipedia.org/wiki/%EC%95%84%EC%8B%9C%EC%95%84%EC%9D%98_%EC%9D%B8%EA%B5%AC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세계 인구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4"/>
              </a:rPr>
              <a:t>https://ko.wikipedia.org/wiki/%EC%84%B8%EA%B3%84_%EC%9D%B8%EA%B5%AC</a:t>
            </a:r>
            <a:endParaRPr lang="ko-KR" altLang="en-US" sz="1100" dirty="0"/>
          </a:p>
          <a:p>
            <a:r>
              <a:rPr lang="en-US" altLang="ko-KR" sz="1100" dirty="0"/>
              <a:t>		</a:t>
            </a:r>
            <a:r>
              <a:rPr lang="en-US" altLang="ko-KR" sz="1100" dirty="0">
                <a:hlinkClick r:id="rId5"/>
              </a:rPr>
              <a:t>https://ko.wikipedia.org/wiki/%EC%9D%B8%EA%B0%84_%EA%B0%9C%EB%B0%9C_%EC%A7%80%EC%88%98#2020%EB%85%84</a:t>
            </a:r>
            <a:endParaRPr lang="en-US" altLang="ko-KR" sz="1100" dirty="0"/>
          </a:p>
          <a:p>
            <a:r>
              <a:rPr lang="en-US" altLang="ko-KR" sz="1100" dirty="0"/>
              <a:t>	</a:t>
            </a:r>
          </a:p>
          <a:p>
            <a:r>
              <a:rPr lang="ko-KR" altLang="en-US" sz="1100" dirty="0"/>
              <a:t>동아시아 인간개발지수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6"/>
              </a:rPr>
              <a:t>https://namu.wiki/w/%EB%8F%99%EC%95%84%EC%8B%9C%EC%95%84</a:t>
            </a:r>
            <a:endParaRPr lang="ko-KR" altLang="en-US" sz="1100" dirty="0"/>
          </a:p>
          <a:p>
            <a:endParaRPr lang="en-US" altLang="ko-KR" sz="1100" dirty="0"/>
          </a:p>
          <a:p>
            <a:r>
              <a:rPr lang="en-US" altLang="ko-KR" sz="1100" dirty="0"/>
              <a:t> Data Scientist</a:t>
            </a:r>
            <a:r>
              <a:rPr lang="ko-KR" altLang="en-US" sz="1100" dirty="0"/>
              <a:t>란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7"/>
              </a:rPr>
              <a:t>https://dataprofessional.tistory.com/126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	  	</a:t>
            </a:r>
            <a:r>
              <a:rPr lang="en-US" altLang="ko-KR" sz="1100" dirty="0">
                <a:hlinkClick r:id="rId8"/>
              </a:rPr>
              <a:t>https://terms.naver.com/entry.naver?docId=1691563&amp;cid=42171&amp;categoryId=42183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Kaggle</a:t>
            </a:r>
            <a:r>
              <a:rPr lang="ko-KR" altLang="en-US" sz="1100" dirty="0"/>
              <a:t>이란         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9"/>
              </a:rPr>
              <a:t>https://ko.wikipedia.org/wiki/%EC%BA%90%EA%B8%80</a:t>
            </a:r>
            <a:endParaRPr lang="en-US" altLang="ko-KR" sz="1100" dirty="0"/>
          </a:p>
          <a:p>
            <a:r>
              <a:rPr lang="en-US" altLang="ko-KR" sz="1100" dirty="0"/>
              <a:t>Python</a:t>
            </a:r>
            <a:r>
              <a:rPr lang="ko-KR" altLang="en-US" sz="1100" dirty="0"/>
              <a:t>이란      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10"/>
              </a:rPr>
              <a:t>https://ko.wikipedia.org/wiki/%ED%8C%8C%EC%9D%B4%EC%8D%AC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Kaggle</a:t>
            </a:r>
            <a:r>
              <a:rPr lang="en-US" altLang="ko-KR" sz="1100" dirty="0"/>
              <a:t> competition Ref.	</a:t>
            </a:r>
            <a:r>
              <a:rPr lang="ko-KR" altLang="en-US" sz="1100" dirty="0"/>
              <a:t>https://www.kaggle.com/miguelfzzz/the-typical-kaggle-data-scientist-in-2021</a:t>
            </a:r>
          </a:p>
          <a:p>
            <a:r>
              <a:rPr lang="en-US" altLang="ko-KR" sz="1100" dirty="0"/>
              <a:t>		</a:t>
            </a:r>
            <a:r>
              <a:rPr lang="ko-KR" altLang="en-US" sz="1100" dirty="0"/>
              <a:t>https://www.kaggle.com/desalegngeb/how-popular-is-kaggle-in-africa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FC77D2-CA30-4CFA-9590-428EB30B965E}"/>
              </a:ext>
            </a:extLst>
          </p:cNvPr>
          <p:cNvSpPr txBox="1"/>
          <p:nvPr/>
        </p:nvSpPr>
        <p:spPr>
          <a:xfrm>
            <a:off x="2742493" y="4198202"/>
            <a:ext cx="6108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&lt;</a:t>
            </a:r>
            <a:r>
              <a:rPr lang="ko-KR" altLang="en-US" sz="1100" dirty="0" err="1"/>
              <a:t>div</a:t>
            </a:r>
            <a:r>
              <a:rPr lang="ko-KR" altLang="en-US" sz="1100" dirty="0"/>
              <a:t>&gt;</a:t>
            </a:r>
            <a:r>
              <a:rPr lang="ko-KR" altLang="en-US" sz="1100" dirty="0" err="1"/>
              <a:t>Icons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made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by</a:t>
            </a:r>
            <a:r>
              <a:rPr lang="ko-KR" altLang="en-US" sz="1100" dirty="0"/>
              <a:t> &lt;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href</a:t>
            </a:r>
            <a:r>
              <a:rPr lang="ko-KR" altLang="en-US" sz="1100" dirty="0"/>
              <a:t>="https://www.freepik.com" </a:t>
            </a:r>
            <a:r>
              <a:rPr lang="ko-KR" altLang="en-US" sz="1100" dirty="0" err="1"/>
              <a:t>title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Freepik</a:t>
            </a:r>
            <a:r>
              <a:rPr lang="ko-KR" altLang="en-US" sz="1100" dirty="0"/>
              <a:t>"&gt;</a:t>
            </a:r>
            <a:r>
              <a:rPr lang="ko-KR" altLang="en-US" sz="1100" dirty="0" err="1"/>
              <a:t>Freepik</a:t>
            </a:r>
            <a:r>
              <a:rPr lang="ko-KR" altLang="en-US" sz="1100" dirty="0"/>
              <a:t>&lt;/</a:t>
            </a:r>
            <a:r>
              <a:rPr lang="ko-KR" altLang="en-US" sz="1100" dirty="0" err="1"/>
              <a:t>a</a:t>
            </a:r>
            <a:r>
              <a:rPr lang="ko-KR" altLang="en-US" sz="1100" dirty="0"/>
              <a:t>&gt; </a:t>
            </a:r>
            <a:r>
              <a:rPr lang="ko-KR" altLang="en-US" sz="1100" dirty="0" err="1"/>
              <a:t>from</a:t>
            </a:r>
            <a:r>
              <a:rPr lang="ko-KR" altLang="en-US" sz="1100" dirty="0"/>
              <a:t> &lt;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href</a:t>
            </a:r>
            <a:r>
              <a:rPr lang="ko-KR" altLang="en-US" sz="1100" dirty="0"/>
              <a:t>="https://www.flaticon.com/" </a:t>
            </a:r>
            <a:r>
              <a:rPr lang="ko-KR" altLang="en-US" sz="1100" dirty="0" err="1"/>
              <a:t>title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Flaticon</a:t>
            </a:r>
            <a:r>
              <a:rPr lang="ko-KR" altLang="en-US" sz="1100" dirty="0"/>
              <a:t>"&gt;www.flaticon.com&lt;/a&gt;&lt;/div&gt;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58080F-47EC-4050-83B5-085DF6C6A9E4}"/>
              </a:ext>
            </a:extLst>
          </p:cNvPr>
          <p:cNvSpPr txBox="1"/>
          <p:nvPr/>
        </p:nvSpPr>
        <p:spPr>
          <a:xfrm>
            <a:off x="876300" y="4323453"/>
            <a:ext cx="92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flaricon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7836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/>
          <p:cNvSpPr/>
          <p:nvPr/>
        </p:nvSpPr>
        <p:spPr>
          <a:xfrm>
            <a:off x="998498" y="4099109"/>
            <a:ext cx="10202902" cy="19968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6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대회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CED314-1E4B-41B3-9364-CEE2E361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8" y="1348572"/>
            <a:ext cx="10202902" cy="2499453"/>
          </a:xfrm>
          <a:prstGeom prst="rect">
            <a:avLst/>
          </a:prstGeom>
        </p:spPr>
      </p:pic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7300" y="4191000"/>
            <a:ext cx="9699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2021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Kaggle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 Machine Learning &amp; Data Science Survey</a:t>
            </a: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2017</a:t>
            </a:r>
            <a:r>
              <a:rPr lang="ko-KR" altLang="en-US" dirty="0">
                <a:latin typeface="Yu Gothic" pitchFamily="34" charset="-128"/>
              </a:rPr>
              <a:t>년부터 이어져온 대회로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21/09/01</a:t>
            </a:r>
            <a:r>
              <a:rPr lang="ko-KR" altLang="en-US" dirty="0">
                <a:latin typeface="Yu Gothic" pitchFamily="34" charset="-128"/>
              </a:rPr>
              <a:t>부터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21/10/04</a:t>
            </a:r>
            <a:r>
              <a:rPr lang="ko-KR" altLang="en-US" dirty="0">
                <a:latin typeface="Yu Gothic" pitchFamily="34" charset="-128"/>
              </a:rPr>
              <a:t>동안  </a:t>
            </a:r>
            <a:r>
              <a:rPr lang="en-US" altLang="ko-KR" dirty="0" err="1">
                <a:latin typeface="Yu Gothic" pitchFamily="34" charset="-128"/>
                <a:ea typeface="Yu Gothic" pitchFamily="34" charset="-128"/>
              </a:rPr>
              <a:t>Kaggler</a:t>
            </a:r>
            <a:r>
              <a:rPr lang="ko-KR" altLang="en-US" dirty="0">
                <a:latin typeface="Yu Gothic" pitchFamily="34" charset="-128"/>
              </a:rPr>
              <a:t>들을 대상으로 진행한 설문조사의 결과를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u Gothic" pitchFamily="34" charset="-128"/>
              </a:rPr>
              <a:t>   데이터로 분석하여 각자의 창의적인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‘Story’</a:t>
            </a:r>
            <a:r>
              <a:rPr lang="ko-KR" altLang="en-US" dirty="0">
                <a:latin typeface="Yu Gothic" pitchFamily="34" charset="-128"/>
              </a:rPr>
              <a:t>를 진행하고 데이터를 시각화하는 대회이다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endParaRPr lang="ko-KR" altLang="en-US" dirty="0">
              <a:latin typeface="Yu Gothic" pitchFamily="34" charset="-128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9"/>
          <p:cNvSpPr/>
          <p:nvPr/>
        </p:nvSpPr>
        <p:spPr>
          <a:xfrm rot="5400000" flipV="1">
            <a:off x="1048743" y="4380934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6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344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1125" y="2100914"/>
            <a:ext cx="5446395" cy="2184400"/>
          </a:xfrm>
          <a:custGeom>
            <a:avLst/>
            <a:gdLst/>
            <a:ahLst/>
            <a:cxnLst/>
            <a:rect l="l" t="t" r="r" b="b"/>
            <a:pathLst>
              <a:path w="5446395" h="2184400">
                <a:moveTo>
                  <a:pt x="54252" y="4491"/>
                </a:moveTo>
                <a:lnTo>
                  <a:pt x="92570" y="8262"/>
                </a:lnTo>
                <a:lnTo>
                  <a:pt x="131932" y="11874"/>
                </a:lnTo>
                <a:lnTo>
                  <a:pt x="172316" y="15327"/>
                </a:lnTo>
                <a:lnTo>
                  <a:pt x="213698" y="18624"/>
                </a:lnTo>
                <a:lnTo>
                  <a:pt x="256055" y="21768"/>
                </a:lnTo>
                <a:lnTo>
                  <a:pt x="299364" y="24762"/>
                </a:lnTo>
                <a:lnTo>
                  <a:pt x="343601" y="27608"/>
                </a:lnTo>
                <a:lnTo>
                  <a:pt x="388743" y="30309"/>
                </a:lnTo>
                <a:lnTo>
                  <a:pt x="434767" y="32866"/>
                </a:lnTo>
                <a:lnTo>
                  <a:pt x="481650" y="35284"/>
                </a:lnTo>
                <a:lnTo>
                  <a:pt x="529367" y="37564"/>
                </a:lnTo>
                <a:lnTo>
                  <a:pt x="577897" y="39709"/>
                </a:lnTo>
                <a:lnTo>
                  <a:pt x="627215" y="41721"/>
                </a:lnTo>
                <a:lnTo>
                  <a:pt x="677299" y="43603"/>
                </a:lnTo>
                <a:lnTo>
                  <a:pt x="728124" y="45358"/>
                </a:lnTo>
                <a:lnTo>
                  <a:pt x="779669" y="46988"/>
                </a:lnTo>
                <a:lnTo>
                  <a:pt x="831909" y="48496"/>
                </a:lnTo>
                <a:lnTo>
                  <a:pt x="884821" y="49884"/>
                </a:lnTo>
                <a:lnTo>
                  <a:pt x="938382" y="51155"/>
                </a:lnTo>
                <a:lnTo>
                  <a:pt x="992568" y="52311"/>
                </a:lnTo>
                <a:lnTo>
                  <a:pt x="1047357" y="53355"/>
                </a:lnTo>
                <a:lnTo>
                  <a:pt x="1102725" y="54290"/>
                </a:lnTo>
                <a:lnTo>
                  <a:pt x="1158649" y="55118"/>
                </a:lnTo>
                <a:lnTo>
                  <a:pt x="1215105" y="55842"/>
                </a:lnTo>
                <a:lnTo>
                  <a:pt x="1272070" y="56464"/>
                </a:lnTo>
                <a:lnTo>
                  <a:pt x="1329521" y="56986"/>
                </a:lnTo>
                <a:lnTo>
                  <a:pt x="1387434" y="57412"/>
                </a:lnTo>
                <a:lnTo>
                  <a:pt x="1445787" y="57744"/>
                </a:lnTo>
                <a:lnTo>
                  <a:pt x="1504556" y="57985"/>
                </a:lnTo>
                <a:lnTo>
                  <a:pt x="1563717" y="58136"/>
                </a:lnTo>
                <a:lnTo>
                  <a:pt x="1623248" y="58202"/>
                </a:lnTo>
                <a:lnTo>
                  <a:pt x="1683125" y="58183"/>
                </a:lnTo>
                <a:lnTo>
                  <a:pt x="1743324" y="58083"/>
                </a:lnTo>
                <a:lnTo>
                  <a:pt x="1803824" y="57904"/>
                </a:lnTo>
                <a:lnTo>
                  <a:pt x="1864599" y="57650"/>
                </a:lnTo>
                <a:lnTo>
                  <a:pt x="1925627" y="57321"/>
                </a:lnTo>
                <a:lnTo>
                  <a:pt x="1986885" y="56922"/>
                </a:lnTo>
                <a:lnTo>
                  <a:pt x="2048349" y="56454"/>
                </a:lnTo>
                <a:lnTo>
                  <a:pt x="2109997" y="55921"/>
                </a:lnTo>
                <a:lnTo>
                  <a:pt x="2171804" y="55324"/>
                </a:lnTo>
                <a:lnTo>
                  <a:pt x="2233748" y="54666"/>
                </a:lnTo>
                <a:lnTo>
                  <a:pt x="2295804" y="53951"/>
                </a:lnTo>
                <a:lnTo>
                  <a:pt x="2357951" y="53179"/>
                </a:lnTo>
                <a:lnTo>
                  <a:pt x="2420164" y="52355"/>
                </a:lnTo>
                <a:lnTo>
                  <a:pt x="2482421" y="51480"/>
                </a:lnTo>
                <a:lnTo>
                  <a:pt x="2544697" y="50557"/>
                </a:lnTo>
                <a:lnTo>
                  <a:pt x="2606970" y="49589"/>
                </a:lnTo>
                <a:lnTo>
                  <a:pt x="2669217" y="48578"/>
                </a:lnTo>
                <a:lnTo>
                  <a:pt x="2731414" y="47527"/>
                </a:lnTo>
                <a:lnTo>
                  <a:pt x="2793538" y="46438"/>
                </a:lnTo>
                <a:lnTo>
                  <a:pt x="2855565" y="45314"/>
                </a:lnTo>
                <a:lnTo>
                  <a:pt x="2917472" y="44158"/>
                </a:lnTo>
                <a:lnTo>
                  <a:pt x="2979237" y="42972"/>
                </a:lnTo>
                <a:lnTo>
                  <a:pt x="3040835" y="41758"/>
                </a:lnTo>
                <a:lnTo>
                  <a:pt x="3102243" y="40519"/>
                </a:lnTo>
                <a:lnTo>
                  <a:pt x="3163439" y="39258"/>
                </a:lnTo>
                <a:lnTo>
                  <a:pt x="3224398" y="37978"/>
                </a:lnTo>
                <a:lnTo>
                  <a:pt x="3285098" y="36680"/>
                </a:lnTo>
                <a:lnTo>
                  <a:pt x="3345515" y="35368"/>
                </a:lnTo>
                <a:lnTo>
                  <a:pt x="3405626" y="34043"/>
                </a:lnTo>
                <a:lnTo>
                  <a:pt x="3465408" y="32710"/>
                </a:lnTo>
                <a:lnTo>
                  <a:pt x="3524837" y="31369"/>
                </a:lnTo>
                <a:lnTo>
                  <a:pt x="3583890" y="30024"/>
                </a:lnTo>
                <a:lnTo>
                  <a:pt x="3642544" y="28677"/>
                </a:lnTo>
                <a:lnTo>
                  <a:pt x="3700775" y="27331"/>
                </a:lnTo>
                <a:lnTo>
                  <a:pt x="3758561" y="25989"/>
                </a:lnTo>
                <a:lnTo>
                  <a:pt x="3815877" y="24652"/>
                </a:lnTo>
                <a:lnTo>
                  <a:pt x="3872701" y="23324"/>
                </a:lnTo>
                <a:lnTo>
                  <a:pt x="3929010" y="22007"/>
                </a:lnTo>
                <a:lnTo>
                  <a:pt x="3984779" y="20704"/>
                </a:lnTo>
                <a:lnTo>
                  <a:pt x="4039986" y="19416"/>
                </a:lnTo>
                <a:lnTo>
                  <a:pt x="4094607" y="18148"/>
                </a:lnTo>
                <a:lnTo>
                  <a:pt x="4148620" y="16901"/>
                </a:lnTo>
                <a:lnTo>
                  <a:pt x="4202000" y="15677"/>
                </a:lnTo>
                <a:lnTo>
                  <a:pt x="4254725" y="14481"/>
                </a:lnTo>
                <a:lnTo>
                  <a:pt x="4306772" y="13313"/>
                </a:lnTo>
                <a:lnTo>
                  <a:pt x="4358116" y="12177"/>
                </a:lnTo>
                <a:lnTo>
                  <a:pt x="4408735" y="11075"/>
                </a:lnTo>
                <a:lnTo>
                  <a:pt x="4458605" y="10009"/>
                </a:lnTo>
                <a:lnTo>
                  <a:pt x="4507703" y="8983"/>
                </a:lnTo>
                <a:lnTo>
                  <a:pt x="4556006" y="7999"/>
                </a:lnTo>
                <a:lnTo>
                  <a:pt x="4603491" y="7059"/>
                </a:lnTo>
                <a:lnTo>
                  <a:pt x="4650134" y="6166"/>
                </a:lnTo>
                <a:lnTo>
                  <a:pt x="4695912" y="5323"/>
                </a:lnTo>
                <a:lnTo>
                  <a:pt x="4740801" y="4532"/>
                </a:lnTo>
                <a:lnTo>
                  <a:pt x="4784779" y="3795"/>
                </a:lnTo>
                <a:lnTo>
                  <a:pt x="4827822" y="3116"/>
                </a:lnTo>
                <a:lnTo>
                  <a:pt x="4869907" y="2496"/>
                </a:lnTo>
                <a:lnTo>
                  <a:pt x="4911010" y="1939"/>
                </a:lnTo>
                <a:lnTo>
                  <a:pt x="4951108" y="1447"/>
                </a:lnTo>
                <a:lnTo>
                  <a:pt x="4990179" y="1022"/>
                </a:lnTo>
                <a:lnTo>
                  <a:pt x="5065141" y="385"/>
                </a:lnTo>
                <a:lnTo>
                  <a:pt x="5135712" y="48"/>
                </a:lnTo>
                <a:lnTo>
                  <a:pt x="5169293" y="0"/>
                </a:lnTo>
                <a:lnTo>
                  <a:pt x="5201705" y="33"/>
                </a:lnTo>
                <a:lnTo>
                  <a:pt x="5262933" y="360"/>
                </a:lnTo>
                <a:lnTo>
                  <a:pt x="5319210" y="1049"/>
                </a:lnTo>
                <a:lnTo>
                  <a:pt x="5370350" y="2121"/>
                </a:lnTo>
                <a:lnTo>
                  <a:pt x="5416167" y="3595"/>
                </a:lnTo>
                <a:lnTo>
                  <a:pt x="5438455" y="54230"/>
                </a:lnTo>
                <a:lnTo>
                  <a:pt x="5439753" y="104523"/>
                </a:lnTo>
                <a:lnTo>
                  <a:pt x="5440917" y="155331"/>
                </a:lnTo>
                <a:lnTo>
                  <a:pt x="5441952" y="206619"/>
                </a:lnTo>
                <a:lnTo>
                  <a:pt x="5442865" y="258349"/>
                </a:lnTo>
                <a:lnTo>
                  <a:pt x="5443661" y="310483"/>
                </a:lnTo>
                <a:lnTo>
                  <a:pt x="5444343" y="362984"/>
                </a:lnTo>
                <a:lnTo>
                  <a:pt x="5444918" y="415816"/>
                </a:lnTo>
                <a:lnTo>
                  <a:pt x="5445390" y="468940"/>
                </a:lnTo>
                <a:lnTo>
                  <a:pt x="5445765" y="522320"/>
                </a:lnTo>
                <a:lnTo>
                  <a:pt x="5446048" y="575919"/>
                </a:lnTo>
                <a:lnTo>
                  <a:pt x="5446243" y="629699"/>
                </a:lnTo>
                <a:lnTo>
                  <a:pt x="5446357" y="683623"/>
                </a:lnTo>
                <a:lnTo>
                  <a:pt x="5446394" y="737654"/>
                </a:lnTo>
                <a:lnTo>
                  <a:pt x="5446359" y="791754"/>
                </a:lnTo>
                <a:lnTo>
                  <a:pt x="5446257" y="845887"/>
                </a:lnTo>
                <a:lnTo>
                  <a:pt x="5446094" y="900016"/>
                </a:lnTo>
                <a:lnTo>
                  <a:pt x="5445874" y="954102"/>
                </a:lnTo>
                <a:lnTo>
                  <a:pt x="5445603" y="1008110"/>
                </a:lnTo>
                <a:lnTo>
                  <a:pt x="5445286" y="1062001"/>
                </a:lnTo>
                <a:lnTo>
                  <a:pt x="5444928" y="1115738"/>
                </a:lnTo>
                <a:lnTo>
                  <a:pt x="5444534" y="1169285"/>
                </a:lnTo>
                <a:lnTo>
                  <a:pt x="5444109" y="1222603"/>
                </a:lnTo>
                <a:lnTo>
                  <a:pt x="5443659" y="1275657"/>
                </a:lnTo>
                <a:lnTo>
                  <a:pt x="5443187" y="1328408"/>
                </a:lnTo>
                <a:lnTo>
                  <a:pt x="5442701" y="1380820"/>
                </a:lnTo>
                <a:lnTo>
                  <a:pt x="5442204" y="1432855"/>
                </a:lnTo>
                <a:lnTo>
                  <a:pt x="5441701" y="1484475"/>
                </a:lnTo>
                <a:lnTo>
                  <a:pt x="5441199" y="1535645"/>
                </a:lnTo>
                <a:lnTo>
                  <a:pt x="5440702" y="1586326"/>
                </a:lnTo>
                <a:lnTo>
                  <a:pt x="5440215" y="1636482"/>
                </a:lnTo>
                <a:lnTo>
                  <a:pt x="5439743" y="1686075"/>
                </a:lnTo>
                <a:lnTo>
                  <a:pt x="5439291" y="1735068"/>
                </a:lnTo>
                <a:lnTo>
                  <a:pt x="5438865" y="1783423"/>
                </a:lnTo>
                <a:lnTo>
                  <a:pt x="5438469" y="1831105"/>
                </a:lnTo>
                <a:lnTo>
                  <a:pt x="5438109" y="1878074"/>
                </a:lnTo>
                <a:lnTo>
                  <a:pt x="5437790" y="1924295"/>
                </a:lnTo>
                <a:lnTo>
                  <a:pt x="5437517" y="1969730"/>
                </a:lnTo>
                <a:lnTo>
                  <a:pt x="5437295" y="2014341"/>
                </a:lnTo>
                <a:lnTo>
                  <a:pt x="5437129" y="2058092"/>
                </a:lnTo>
                <a:lnTo>
                  <a:pt x="5437025" y="2100946"/>
                </a:lnTo>
                <a:lnTo>
                  <a:pt x="5436987" y="2142864"/>
                </a:lnTo>
                <a:lnTo>
                  <a:pt x="5437020" y="2183811"/>
                </a:lnTo>
                <a:lnTo>
                  <a:pt x="5371824" y="2183582"/>
                </a:lnTo>
                <a:lnTo>
                  <a:pt x="5306643" y="2183341"/>
                </a:lnTo>
                <a:lnTo>
                  <a:pt x="5241485" y="2183090"/>
                </a:lnTo>
                <a:lnTo>
                  <a:pt x="5176358" y="2182827"/>
                </a:lnTo>
                <a:lnTo>
                  <a:pt x="5111268" y="2182555"/>
                </a:lnTo>
                <a:lnTo>
                  <a:pt x="5046224" y="2182273"/>
                </a:lnTo>
                <a:lnTo>
                  <a:pt x="4981233" y="2181981"/>
                </a:lnTo>
                <a:lnTo>
                  <a:pt x="4916301" y="2181681"/>
                </a:lnTo>
                <a:lnTo>
                  <a:pt x="4851438" y="2181372"/>
                </a:lnTo>
                <a:lnTo>
                  <a:pt x="4786650" y="2181055"/>
                </a:lnTo>
                <a:lnTo>
                  <a:pt x="4721944" y="2180731"/>
                </a:lnTo>
                <a:lnTo>
                  <a:pt x="4657329" y="2180400"/>
                </a:lnTo>
                <a:lnTo>
                  <a:pt x="4592811" y="2180062"/>
                </a:lnTo>
                <a:lnTo>
                  <a:pt x="4528398" y="2179718"/>
                </a:lnTo>
                <a:lnTo>
                  <a:pt x="4464098" y="2179369"/>
                </a:lnTo>
                <a:lnTo>
                  <a:pt x="4399918" y="2179014"/>
                </a:lnTo>
                <a:lnTo>
                  <a:pt x="4335866" y="2178655"/>
                </a:lnTo>
                <a:lnTo>
                  <a:pt x="4271948" y="2178291"/>
                </a:lnTo>
                <a:lnTo>
                  <a:pt x="4208173" y="2177924"/>
                </a:lnTo>
                <a:lnTo>
                  <a:pt x="4144549" y="2177553"/>
                </a:lnTo>
                <a:lnTo>
                  <a:pt x="4081081" y="2177180"/>
                </a:lnTo>
                <a:lnTo>
                  <a:pt x="4017779" y="2176804"/>
                </a:lnTo>
                <a:lnTo>
                  <a:pt x="3954648" y="2176426"/>
                </a:lnTo>
                <a:lnTo>
                  <a:pt x="3891698" y="2176047"/>
                </a:lnTo>
                <a:lnTo>
                  <a:pt x="3828935" y="2175667"/>
                </a:lnTo>
                <a:lnTo>
                  <a:pt x="3766367" y="2175286"/>
                </a:lnTo>
                <a:lnTo>
                  <a:pt x="3704001" y="2174905"/>
                </a:lnTo>
                <a:lnTo>
                  <a:pt x="3641845" y="2174524"/>
                </a:lnTo>
                <a:lnTo>
                  <a:pt x="3579907" y="2174144"/>
                </a:lnTo>
                <a:lnTo>
                  <a:pt x="3518193" y="2173766"/>
                </a:lnTo>
                <a:lnTo>
                  <a:pt x="3456711" y="2173389"/>
                </a:lnTo>
                <a:lnTo>
                  <a:pt x="3395469" y="2173014"/>
                </a:lnTo>
                <a:lnTo>
                  <a:pt x="3334474" y="2172643"/>
                </a:lnTo>
                <a:lnTo>
                  <a:pt x="3273734" y="2172274"/>
                </a:lnTo>
                <a:lnTo>
                  <a:pt x="3213256" y="2171909"/>
                </a:lnTo>
                <a:lnTo>
                  <a:pt x="3153047" y="2171548"/>
                </a:lnTo>
                <a:lnTo>
                  <a:pt x="3093116" y="2171191"/>
                </a:lnTo>
                <a:lnTo>
                  <a:pt x="3033469" y="2170839"/>
                </a:lnTo>
                <a:lnTo>
                  <a:pt x="2974114" y="2170493"/>
                </a:lnTo>
                <a:lnTo>
                  <a:pt x="2915058" y="2170153"/>
                </a:lnTo>
                <a:lnTo>
                  <a:pt x="2856310" y="2169819"/>
                </a:lnTo>
                <a:lnTo>
                  <a:pt x="2797876" y="2169492"/>
                </a:lnTo>
                <a:lnTo>
                  <a:pt x="2739764" y="2169172"/>
                </a:lnTo>
                <a:lnTo>
                  <a:pt x="2681981" y="2168860"/>
                </a:lnTo>
                <a:lnTo>
                  <a:pt x="2624535" y="2168556"/>
                </a:lnTo>
                <a:lnTo>
                  <a:pt x="2567434" y="2168261"/>
                </a:lnTo>
                <a:lnTo>
                  <a:pt x="2510684" y="2167975"/>
                </a:lnTo>
                <a:lnTo>
                  <a:pt x="2454294" y="2167698"/>
                </a:lnTo>
                <a:lnTo>
                  <a:pt x="2398271" y="2167431"/>
                </a:lnTo>
                <a:lnTo>
                  <a:pt x="2342621" y="2167175"/>
                </a:lnTo>
                <a:lnTo>
                  <a:pt x="2287354" y="2166930"/>
                </a:lnTo>
                <a:lnTo>
                  <a:pt x="2232475" y="2166697"/>
                </a:lnTo>
                <a:lnTo>
                  <a:pt x="2177994" y="2166475"/>
                </a:lnTo>
                <a:lnTo>
                  <a:pt x="2123916" y="2166266"/>
                </a:lnTo>
                <a:lnTo>
                  <a:pt x="2070250" y="2166069"/>
                </a:lnTo>
                <a:lnTo>
                  <a:pt x="2017004" y="2165886"/>
                </a:lnTo>
                <a:lnTo>
                  <a:pt x="1964183" y="2165716"/>
                </a:lnTo>
                <a:lnTo>
                  <a:pt x="1911797" y="2165561"/>
                </a:lnTo>
                <a:lnTo>
                  <a:pt x="1859853" y="2165420"/>
                </a:lnTo>
                <a:lnTo>
                  <a:pt x="1808357" y="2165294"/>
                </a:lnTo>
                <a:lnTo>
                  <a:pt x="1757318" y="2165184"/>
                </a:lnTo>
                <a:lnTo>
                  <a:pt x="1706743" y="2165090"/>
                </a:lnTo>
                <a:lnTo>
                  <a:pt x="1656639" y="2165012"/>
                </a:lnTo>
                <a:lnTo>
                  <a:pt x="1607015" y="2164952"/>
                </a:lnTo>
                <a:lnTo>
                  <a:pt x="1557876" y="2164908"/>
                </a:lnTo>
                <a:lnTo>
                  <a:pt x="1509232" y="2164883"/>
                </a:lnTo>
                <a:lnTo>
                  <a:pt x="1461089" y="2164876"/>
                </a:lnTo>
                <a:lnTo>
                  <a:pt x="1413455" y="2164888"/>
                </a:lnTo>
                <a:lnTo>
                  <a:pt x="1366337" y="2164919"/>
                </a:lnTo>
                <a:lnTo>
                  <a:pt x="1319742" y="2164970"/>
                </a:lnTo>
                <a:lnTo>
                  <a:pt x="1273679" y="2165040"/>
                </a:lnTo>
                <a:lnTo>
                  <a:pt x="1228155" y="2165132"/>
                </a:lnTo>
                <a:lnTo>
                  <a:pt x="1183177" y="2165245"/>
                </a:lnTo>
                <a:lnTo>
                  <a:pt x="1138753" y="2165379"/>
                </a:lnTo>
                <a:lnTo>
                  <a:pt x="1094890" y="2165535"/>
                </a:lnTo>
                <a:lnTo>
                  <a:pt x="1051595" y="2165714"/>
                </a:lnTo>
                <a:lnTo>
                  <a:pt x="1008877" y="2165915"/>
                </a:lnTo>
                <a:lnTo>
                  <a:pt x="966742" y="2166140"/>
                </a:lnTo>
                <a:lnTo>
                  <a:pt x="925198" y="2166389"/>
                </a:lnTo>
                <a:lnTo>
                  <a:pt x="884253" y="2166662"/>
                </a:lnTo>
                <a:lnTo>
                  <a:pt x="843913" y="2166960"/>
                </a:lnTo>
                <a:lnTo>
                  <a:pt x="804188" y="2167283"/>
                </a:lnTo>
                <a:lnTo>
                  <a:pt x="765083" y="2167632"/>
                </a:lnTo>
                <a:lnTo>
                  <a:pt x="726606" y="2168007"/>
                </a:lnTo>
                <a:lnTo>
                  <a:pt x="651569" y="2168838"/>
                </a:lnTo>
                <a:lnTo>
                  <a:pt x="579135" y="2169779"/>
                </a:lnTo>
                <a:lnTo>
                  <a:pt x="509364" y="2170833"/>
                </a:lnTo>
                <a:lnTo>
                  <a:pt x="442316" y="2172005"/>
                </a:lnTo>
                <a:lnTo>
                  <a:pt x="378051" y="2173298"/>
                </a:lnTo>
                <a:lnTo>
                  <a:pt x="316629" y="2174717"/>
                </a:lnTo>
                <a:lnTo>
                  <a:pt x="258110" y="2176264"/>
                </a:lnTo>
                <a:lnTo>
                  <a:pt x="202552" y="2177943"/>
                </a:lnTo>
                <a:lnTo>
                  <a:pt x="150017" y="2179758"/>
                </a:lnTo>
                <a:lnTo>
                  <a:pt x="100564" y="2181712"/>
                </a:lnTo>
                <a:lnTo>
                  <a:pt x="54252" y="2183811"/>
                </a:lnTo>
                <a:lnTo>
                  <a:pt x="44654" y="2115883"/>
                </a:lnTo>
                <a:lnTo>
                  <a:pt x="36129" y="2049704"/>
                </a:lnTo>
                <a:lnTo>
                  <a:pt x="28630" y="1985209"/>
                </a:lnTo>
                <a:lnTo>
                  <a:pt x="22115" y="1922335"/>
                </a:lnTo>
                <a:lnTo>
                  <a:pt x="16537" y="1861017"/>
                </a:lnTo>
                <a:lnTo>
                  <a:pt x="11852" y="1801192"/>
                </a:lnTo>
                <a:lnTo>
                  <a:pt x="8016" y="1742797"/>
                </a:lnTo>
                <a:lnTo>
                  <a:pt x="4984" y="1685767"/>
                </a:lnTo>
                <a:lnTo>
                  <a:pt x="2711" y="1630039"/>
                </a:lnTo>
                <a:lnTo>
                  <a:pt x="1152" y="1575549"/>
                </a:lnTo>
                <a:lnTo>
                  <a:pt x="263" y="1522234"/>
                </a:lnTo>
                <a:lnTo>
                  <a:pt x="0" y="1470029"/>
                </a:lnTo>
                <a:lnTo>
                  <a:pt x="316" y="1418871"/>
                </a:lnTo>
                <a:lnTo>
                  <a:pt x="1169" y="1368696"/>
                </a:lnTo>
                <a:lnTo>
                  <a:pt x="2512" y="1319441"/>
                </a:lnTo>
                <a:lnTo>
                  <a:pt x="4302" y="1271041"/>
                </a:lnTo>
                <a:lnTo>
                  <a:pt x="6494" y="1223433"/>
                </a:lnTo>
                <a:lnTo>
                  <a:pt x="9043" y="1176554"/>
                </a:lnTo>
                <a:lnTo>
                  <a:pt x="11904" y="1130339"/>
                </a:lnTo>
                <a:lnTo>
                  <a:pt x="15033" y="1084724"/>
                </a:lnTo>
                <a:lnTo>
                  <a:pt x="18385" y="1039647"/>
                </a:lnTo>
                <a:lnTo>
                  <a:pt x="21915" y="995043"/>
                </a:lnTo>
                <a:lnTo>
                  <a:pt x="25578" y="950848"/>
                </a:lnTo>
                <a:lnTo>
                  <a:pt x="29331" y="907000"/>
                </a:lnTo>
                <a:lnTo>
                  <a:pt x="33128" y="863433"/>
                </a:lnTo>
                <a:lnTo>
                  <a:pt x="36924" y="820085"/>
                </a:lnTo>
                <a:lnTo>
                  <a:pt x="40676" y="776891"/>
                </a:lnTo>
                <a:lnTo>
                  <a:pt x="44337" y="733788"/>
                </a:lnTo>
                <a:lnTo>
                  <a:pt x="47865" y="690712"/>
                </a:lnTo>
                <a:lnTo>
                  <a:pt x="51213" y="647600"/>
                </a:lnTo>
                <a:lnTo>
                  <a:pt x="54337" y="604387"/>
                </a:lnTo>
                <a:lnTo>
                  <a:pt x="57192" y="561010"/>
                </a:lnTo>
                <a:lnTo>
                  <a:pt x="59735" y="517406"/>
                </a:lnTo>
                <a:lnTo>
                  <a:pt x="61919" y="473510"/>
                </a:lnTo>
                <a:lnTo>
                  <a:pt x="63702" y="429258"/>
                </a:lnTo>
                <a:lnTo>
                  <a:pt x="65036" y="384588"/>
                </a:lnTo>
                <a:lnTo>
                  <a:pt x="65879" y="339434"/>
                </a:lnTo>
                <a:lnTo>
                  <a:pt x="66185" y="293735"/>
                </a:lnTo>
                <a:lnTo>
                  <a:pt x="65910" y="247425"/>
                </a:lnTo>
                <a:lnTo>
                  <a:pt x="65009" y="200441"/>
                </a:lnTo>
                <a:lnTo>
                  <a:pt x="63438" y="152719"/>
                </a:lnTo>
                <a:lnTo>
                  <a:pt x="61151" y="104196"/>
                </a:lnTo>
                <a:lnTo>
                  <a:pt x="58104" y="54808"/>
                </a:lnTo>
                <a:lnTo>
                  <a:pt x="54252" y="449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0" y="2771203"/>
            <a:ext cx="4112642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5795">
              <a:lnSpc>
                <a:spcPct val="100000"/>
              </a:lnSpc>
              <a:spcBef>
                <a:spcPts val="100"/>
              </a:spcBef>
            </a:pPr>
            <a:r>
              <a:rPr lang="en-US" altLang="ko-KR" sz="5400" spc="-9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Thank you </a:t>
            </a:r>
            <a:endParaRPr sz="5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945799" y="5334381"/>
            <a:ext cx="8300402" cy="10740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95"/>
              </a:spcBef>
            </a:pPr>
            <a:r>
              <a:rPr lang="en-US" sz="1600" b="1" spc="100" dirty="0">
                <a:solidFill>
                  <a:srgbClr val="EBCDC3"/>
                </a:solidFill>
                <a:latin typeface="Malgun Gothic"/>
                <a:cs typeface="Malgun Gothic"/>
              </a:rPr>
              <a:t>2021 Kaggle Machine Learning &amp; Data Science Survey</a:t>
            </a:r>
            <a:endParaRPr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marL="12700" algn="ctr">
              <a:lnSpc>
                <a:spcPct val="150000"/>
              </a:lnSpc>
            </a:pPr>
            <a:r>
              <a:rPr b="1" spc="100" dirty="0">
                <a:solidFill>
                  <a:srgbClr val="EBCDC3"/>
                </a:solidFill>
                <a:latin typeface="Malgun Gothic"/>
                <a:cs typeface="Malgun Gothic"/>
              </a:rPr>
              <a:t>Team: </a:t>
            </a:r>
            <a:r>
              <a:rPr lang="en-US" altLang="ko-KR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Green_YHJW</a:t>
            </a:r>
            <a:endParaRPr lang="en-US" altLang="ko-KR" b="1"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100" dirty="0">
                <a:solidFill>
                  <a:srgbClr val="EBCDC3"/>
                </a:solidFill>
                <a:latin typeface="Malgun Gothic"/>
                <a:cs typeface="Malgun Gothic"/>
              </a:rPr>
              <a:t>김지원  </a:t>
            </a:r>
            <a:r>
              <a:rPr lang="ko-KR" altLang="en-US" sz="1200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박윤화</a:t>
            </a:r>
            <a:endParaRPr sz="1200" spc="100" dirty="0">
              <a:solidFill>
                <a:srgbClr val="EBCDC3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/>
          <p:nvPr/>
        </p:nvSpPr>
        <p:spPr>
          <a:xfrm>
            <a:off x="417172" y="1475659"/>
            <a:ext cx="6809717" cy="424731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7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Introduction : Data Science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510" y="1828800"/>
            <a:ext cx="649103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- Data Science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데이터 사이언스는 통계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과학적 방법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인공지능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(AI) </a:t>
            </a:r>
            <a:r>
              <a:rPr lang="ko-KR" altLang="en-US" sz="1600" dirty="0">
                <a:latin typeface="Yu Gothic" pitchFamily="34" charset="-128"/>
              </a:rPr>
              <a:t>및 데이터 분석을   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</a:rPr>
              <a:t>포함한 여러 분야를 결합하여 데이터에서 가치를 추출한다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- Data Scientist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데이터 과학자는 현장에 존재하는 대량의 데이터를 모으고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  </a:t>
            </a:r>
            <a:r>
              <a:rPr lang="ko-KR" altLang="en-US" sz="1600" dirty="0">
                <a:latin typeface="Yu Gothic" pitchFamily="34" charset="-128"/>
              </a:rPr>
              <a:t>분석에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적합한 형태로 가공하고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데이터가 의미하는 바를 이    야기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(story)</a:t>
            </a:r>
            <a:r>
              <a:rPr lang="ko-KR" altLang="en-US" sz="1600" dirty="0">
                <a:latin typeface="Yu Gothic" pitchFamily="34" charset="-128"/>
              </a:rPr>
              <a:t>에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담아 다른 사람에게 효과적으로 전달하는 역할을 한다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.</a:t>
            </a:r>
            <a:endParaRPr lang="ko-KR" altLang="en-US" sz="1600" dirty="0">
              <a:latin typeface="Yu Gothic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27" y="1521245"/>
            <a:ext cx="4363574" cy="4239831"/>
          </a:xfrm>
          <a:prstGeom prst="rect">
            <a:avLst/>
          </a:prstGeom>
        </p:spPr>
      </p:pic>
      <p:sp>
        <p:nvSpPr>
          <p:cNvPr id="22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7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2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5638800" y="445515"/>
            <a:ext cx="5573784" cy="4191203"/>
          </a:xfrm>
          <a:prstGeom prst="ellips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3"/>
          <p:cNvSpPr/>
          <p:nvPr/>
        </p:nvSpPr>
        <p:spPr>
          <a:xfrm>
            <a:off x="1009681" y="3683232"/>
            <a:ext cx="10202902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4. Introduction :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분석 배경과 목적</a:t>
            </a:r>
          </a:p>
        </p:txBody>
      </p:sp>
      <p:sp>
        <p:nvSpPr>
          <p:cNvPr id="22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4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0716" y="3799344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배경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</a:t>
            </a:r>
            <a:r>
              <a:rPr lang="ko-KR" altLang="en-US" dirty="0"/>
              <a:t> 현재 동아시아의 </a:t>
            </a:r>
            <a:r>
              <a:rPr lang="en-US" altLang="ko-KR" dirty="0"/>
              <a:t>Data Scientist</a:t>
            </a:r>
            <a:r>
              <a:rPr lang="ko-KR" altLang="en-US" dirty="0"/>
              <a:t>의 꿈나무의 일원으로서  무엇을 </a:t>
            </a:r>
            <a:r>
              <a:rPr lang="ko-KR" altLang="en-US" dirty="0" err="1"/>
              <a:t>준비해야할까</a:t>
            </a:r>
            <a:r>
              <a:rPr lang="en-US" altLang="ko-KR" dirty="0"/>
              <a:t>?  	 </a:t>
            </a:r>
            <a:r>
              <a:rPr lang="ko-KR" altLang="en-US" dirty="0" err="1"/>
              <a:t>빅데이터</a:t>
            </a:r>
            <a:r>
              <a:rPr lang="ko-KR" altLang="en-US" dirty="0"/>
              <a:t> 분야에서 변화하는 </a:t>
            </a:r>
            <a:r>
              <a:rPr lang="ko-KR" altLang="en-US" dirty="0" err="1"/>
              <a:t>트렌드를</a:t>
            </a:r>
            <a:r>
              <a:rPr lang="ko-KR" altLang="en-US" dirty="0"/>
              <a:t> 알아보자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목적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 Data Scientist</a:t>
            </a:r>
            <a:r>
              <a:rPr lang="ko-KR" altLang="en-US" dirty="0"/>
              <a:t>의 직무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연봉</a:t>
            </a:r>
            <a:r>
              <a:rPr lang="en-US" altLang="ko-KR" dirty="0"/>
              <a:t>, </a:t>
            </a:r>
            <a:r>
              <a:rPr lang="ko-KR" altLang="en-US" dirty="0"/>
              <a:t>사용한 언어에 대해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연도별로 어떻게 증가하는지</a:t>
            </a:r>
            <a:r>
              <a:rPr lang="en-US" altLang="ko-KR" dirty="0"/>
              <a:t>,</a:t>
            </a:r>
            <a:r>
              <a:rPr lang="ko-KR" altLang="en-US" dirty="0"/>
              <a:t> 트렌드는 무엇인지 분석하고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분석한 자료를 토대로 데이터를 시각화 해보자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07" y="1443968"/>
            <a:ext cx="2137145" cy="21371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443968"/>
            <a:ext cx="2137145" cy="213714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312674" y="3811932"/>
            <a:ext cx="45719" cy="1398575"/>
          </a:xfrm>
          <a:custGeom>
            <a:avLst/>
            <a:gdLst/>
            <a:ahLst/>
            <a:cxnLst/>
            <a:rect l="l" t="t" r="r" b="b"/>
            <a:pathLst>
              <a:path h="1869439">
                <a:moveTo>
                  <a:pt x="0" y="419608"/>
                </a:moveTo>
                <a:lnTo>
                  <a:pt x="0" y="0"/>
                </a:lnTo>
              </a:path>
              <a:path h="1869439">
                <a:moveTo>
                  <a:pt x="0" y="1868932"/>
                </a:moveTo>
                <a:lnTo>
                  <a:pt x="0" y="1449324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" y="1061493"/>
            <a:ext cx="4481827" cy="244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6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9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5.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캐글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 제출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9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3"/>
          <a:stretch/>
        </p:blipFill>
        <p:spPr>
          <a:xfrm>
            <a:off x="533400" y="1828800"/>
            <a:ext cx="5562600" cy="300346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809750"/>
            <a:ext cx="5410200" cy="19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15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5334</Words>
  <Application>Microsoft Office PowerPoint</Application>
  <PresentationFormat>와이드스크린</PresentationFormat>
  <Paragraphs>1096</Paragraphs>
  <Slides>60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Yu Gothic</vt:lpstr>
      <vt:lpstr>Yu Gothic UI</vt:lpstr>
      <vt:lpstr>Gulim</vt:lpstr>
      <vt:lpstr>맑은 고딕</vt:lpstr>
      <vt:lpstr>맑은 고딕</vt:lpstr>
      <vt:lpstr>Arial</vt:lpstr>
      <vt:lpstr>Bahnschrift SemiLight Condensed</vt:lpstr>
      <vt:lpstr>Calibri</vt:lpstr>
      <vt:lpstr>Wingdings</vt:lpstr>
      <vt:lpstr>Office Theme</vt:lpstr>
      <vt:lpstr>Newbies as a Data Scientist in East Asia!</vt:lpstr>
      <vt:lpstr>YH                            JW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YoonHwa</cp:lastModifiedBy>
  <cp:revision>700</cp:revision>
  <dcterms:created xsi:type="dcterms:W3CDTF">2021-11-25T02:20:55Z</dcterms:created>
  <dcterms:modified xsi:type="dcterms:W3CDTF">2021-11-26T05:52:52Z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2020-10-25T00:00:00Z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2021-11-25T00:00:00Z</vt:filetime>
  </property>
</Properties>
</file>